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87" r:id="rId3"/>
    <p:sldId id="307" r:id="rId4"/>
    <p:sldId id="314" r:id="rId5"/>
    <p:sldId id="315" r:id="rId6"/>
    <p:sldId id="283" r:id="rId7"/>
    <p:sldId id="297" r:id="rId8"/>
    <p:sldId id="308" r:id="rId9"/>
    <p:sldId id="292" r:id="rId10"/>
    <p:sldId id="266" r:id="rId11"/>
    <p:sldId id="316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3B4"/>
    <a:srgbClr val="F56A2B"/>
    <a:srgbClr val="F69F2A"/>
    <a:srgbClr val="D9560D"/>
    <a:srgbClr val="FFFFFF"/>
    <a:srgbClr val="ECCFF1"/>
    <a:srgbClr val="D89EE2"/>
    <a:srgbClr val="3A1953"/>
    <a:srgbClr val="421C5E"/>
    <a:srgbClr val="253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5018" autoAdjust="0"/>
  </p:normalViewPr>
  <p:slideViewPr>
    <p:cSldViewPr snapToGrid="0">
      <p:cViewPr varScale="1">
        <p:scale>
          <a:sx n="104" d="100"/>
          <a:sy n="104" d="100"/>
        </p:scale>
        <p:origin x="12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0D04F-F5F3-F946-897B-0B78812D6FD5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AF2FE-7272-CE49-AB52-09FE7A9A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7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3CE3C-7CB9-4B1A-A5A8-05F219865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503097-0275-4BBC-9764-A810AB784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2E868-5A8A-40CC-ADBB-53025387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FDE4-1910-478B-8BA9-765007FE843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F4D170-7A32-4D9A-AAD3-A319F9D53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A1BB77-996D-483A-9B66-3AFFE056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FAC4-2A48-4419-8FBE-0967E8D49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2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28B9A-2BC8-4803-8FF1-E2286BFD1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6B04CC-A7E7-400A-ABF7-30D5AA24D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4FC64C-CE2A-412D-AB75-29E13BE4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FDE4-1910-478B-8BA9-765007FE843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EDC52-42A7-4A0F-A3A2-0C1536932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59885-186C-402A-8089-EB3295C4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FAC4-2A48-4419-8FBE-0967E8D49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9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EB6D6A-7972-414E-8B98-9158484BC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999BAC-614D-453A-BD97-BA78CE107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328756-EB76-4342-8A62-CE9F78F1A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FDE4-1910-478B-8BA9-765007FE843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D545F-96EE-43BC-A8A8-C2112E12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8FE41-3748-4515-8809-7408D04E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FAC4-2A48-4419-8FBE-0967E8D49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8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11D08-7633-414C-8794-11FE4A4E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E2DB3E-4D03-424A-8601-3ED3B8B48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D60001-36A0-4915-B963-B351AEAC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FDE4-1910-478B-8BA9-765007FE843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05E60F-26E3-4572-B8DC-28DAEFBA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DFCAC5-5B0E-4EE8-AD3E-48692A49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FAC4-2A48-4419-8FBE-0967E8D49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59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6CB96-A53C-421A-AF16-37DDC5CC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496813-C1C5-4BA3-876C-6FDA9897F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22514-447C-4F1C-8E7B-7479B995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FDE4-1910-478B-8BA9-765007FE843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1955BD-E274-40D2-8252-094FF2EF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281854-D990-450D-83E1-3A1A2C4A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FAC4-2A48-4419-8FBE-0967E8D49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5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97913-F3FE-4EB1-A1EB-545C3761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DFA98C-F6E5-4DF0-802C-3D14227B5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C3318A-0B71-4883-8014-C59DBD1BF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1376F2-7B11-4834-A3F2-008242B0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FDE4-1910-478B-8BA9-765007FE843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1EE5AB-57CD-42F9-AD4D-A6181718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C6A1C8-FA05-432F-81CB-6D0F91B6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FAC4-2A48-4419-8FBE-0967E8D49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5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B3126-2F37-4F36-85A2-5C4C4059C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5A21DC-91A0-437A-A995-E37BDE1CA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FF1B58-C9BB-4E65-AC8F-2608C08AD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26AA9F-BC46-46F0-8AEF-F0AA9C227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A7B82C-04B5-4515-8B8B-3F45E52C1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F1E69C-0939-4D74-B56E-0B6F5E8EF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FDE4-1910-478B-8BA9-765007FE843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FAA066-2098-481E-8132-77C7CE48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B6A3FE-06BE-45F5-8B6A-94EA6EDEC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FAC4-2A48-4419-8FBE-0967E8D49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8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5C9B5-269C-419B-883D-AA8D3152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6D56DA-47EA-43F9-80F3-9301FFE6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FDE4-1910-478B-8BA9-765007FE843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B43E95-1958-45F2-B442-A061517F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EE490F-0089-4FBC-985C-A6AC8BAA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FAC4-2A48-4419-8FBE-0967E8D49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07E088-1379-4F52-8879-2F252222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FDE4-1910-478B-8BA9-765007FE843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78776F-F8EE-4BB4-8D6E-6407ACBA7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F577E2-FC8B-4843-8BE9-5AEEEE3C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FAC4-2A48-4419-8FBE-0967E8D49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79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31EB-B4BB-4A5B-A8A3-C73028E1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52373-D0D2-4C97-99CC-2CC9F043D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02B7D4-9D09-4C97-8B12-3E5CC67DD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E90BD-4D03-425A-867E-AD1D80B2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FDE4-1910-478B-8BA9-765007FE843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6B6DD4-EDD9-4FA1-85F4-36B37677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D1385E-A46C-4CB8-A25D-6E35AB19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FAC4-2A48-4419-8FBE-0967E8D49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5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300AC-6C87-4528-816B-4D1E71E4D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F11F07-884E-4301-8281-B2272D75C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8F8859-EC6A-4164-A3AC-11B0F3BE4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A4C41A-31E9-45E6-B39A-8C01905DD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FDE4-1910-478B-8BA9-765007FE843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6ADD35-BACA-4D26-B095-C778D68F8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53432A-5A08-4795-AC32-1C08C9E5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FAC4-2A48-4419-8FBE-0967E8D49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1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8ACC8-9380-412E-8979-FBFA7DA2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2F49BA-32F4-462C-8423-7644C4F03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6DBFB-0962-47D9-99CB-E4ADEA91E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FFDE4-1910-478B-8BA9-765007FE843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2AE29D-609D-42A6-8824-B7879036D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ABEF79-6ACF-4CE0-8096-858DF5572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DFAC4-2A48-4419-8FBE-0967E8D49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09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expert@gosspo.ru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19797D-B9DC-8844-307E-023809B1589E}"/>
              </a:ext>
            </a:extLst>
          </p:cNvPr>
          <p:cNvSpPr/>
          <p:nvPr/>
        </p:nvSpPr>
        <p:spPr>
          <a:xfrm>
            <a:off x="0" y="0"/>
            <a:ext cx="2617365" cy="6858000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6596FB-EC7F-D404-2421-BD0DCE43E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709" y="4929557"/>
            <a:ext cx="7053944" cy="1100591"/>
          </a:xfrm>
        </p:spPr>
        <p:txBody>
          <a:bodyPr>
            <a:normAutofit fontScale="92500" lnSpcReduction="20000"/>
          </a:bodyPr>
          <a:lstStyle/>
          <a:p>
            <a:r>
              <a:rPr lang="ru-RU" b="0" i="0" dirty="0">
                <a:solidFill>
                  <a:srgbClr val="2A2C40"/>
                </a:solidFill>
                <a:effectLst/>
                <a:latin typeface="Raleway SemiBold" pitchFamily="2" charset="-52"/>
              </a:rPr>
              <a:t>Центр методического сопровождения среднего профессионального </a:t>
            </a:r>
            <a:r>
              <a:rPr lang="ru-RU" b="0" i="0">
                <a:solidFill>
                  <a:srgbClr val="2A2C40"/>
                </a:solidFill>
                <a:effectLst/>
                <a:latin typeface="Raleway SemiBold" pitchFamily="2" charset="-52"/>
              </a:rPr>
              <a:t>образования </a:t>
            </a:r>
            <a:r>
              <a:rPr lang="ru-RU">
                <a:solidFill>
                  <a:srgbClr val="2A2C40"/>
                </a:solidFill>
                <a:latin typeface="Raleway SemiBold" pitchFamily="2" charset="-52"/>
              </a:rPr>
              <a:t>ФГБОУ </a:t>
            </a:r>
            <a:r>
              <a:rPr lang="ru-RU" dirty="0">
                <a:solidFill>
                  <a:srgbClr val="2A2C40"/>
                </a:solidFill>
                <a:latin typeface="Raleway SemiBold" pitchFamily="2" charset="-52"/>
              </a:rPr>
              <a:t>ДПО ИРПО «Институт развития профессионального образования»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59023F-FF8E-2EE4-BEBD-C8E1F3FCB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9" y="2907750"/>
            <a:ext cx="1156283" cy="1120203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A55E77B-2268-D867-5961-132D013CE228}"/>
              </a:ext>
            </a:extLst>
          </p:cNvPr>
          <p:cNvCxnSpPr/>
          <p:nvPr/>
        </p:nvCxnSpPr>
        <p:spPr>
          <a:xfrm>
            <a:off x="5517658" y="4386943"/>
            <a:ext cx="38426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F3B092-CC03-91DA-8510-763ABC502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" y="4998281"/>
            <a:ext cx="1330962" cy="13646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4A9FC8-FBC0-63A0-7CC9-FCACEF1F8D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9" y="319663"/>
            <a:ext cx="2102439" cy="1617759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4AED83A-A1CE-406D-BC98-8A8EBB1E436F}"/>
              </a:ext>
            </a:extLst>
          </p:cNvPr>
          <p:cNvSpPr txBox="1">
            <a:spLocks/>
          </p:cNvSpPr>
          <p:nvPr/>
        </p:nvSpPr>
        <p:spPr>
          <a:xfrm>
            <a:off x="2864593" y="457200"/>
            <a:ext cx="9080177" cy="3256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Raleway" pitchFamily="2" charset="0"/>
              </a:rPr>
              <a:t>Внедрение методической системы преподавания 8 (обязательных) ОД</a:t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Raleway" pitchFamily="2" charset="0"/>
              </a:rPr>
            </a:br>
            <a:br>
              <a:rPr lang="ru-RU" sz="48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BDA011-42E4-47E3-93FB-3D3981C041BE}"/>
              </a:ext>
            </a:extLst>
          </p:cNvPr>
          <p:cNvSpPr txBox="1"/>
          <p:nvPr/>
        </p:nvSpPr>
        <p:spPr>
          <a:xfrm>
            <a:off x="2976897" y="2963534"/>
            <a:ext cx="908017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Raleway" pitchFamily="2" charset="0"/>
                <a:ea typeface="+mj-ea"/>
                <a:cs typeface="+mj-cs"/>
              </a:rPr>
              <a:t>с учетом профессиональной направленности программ среднего профессионального образования,</a:t>
            </a:r>
          </a:p>
          <a:p>
            <a:pPr algn="r"/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Raleway" pitchFamily="2" charset="0"/>
              </a:rPr>
              <a:t>реализуемых на базе основного общего образования</a:t>
            </a:r>
            <a:endParaRPr lang="ru-RU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7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" y="0"/>
            <a:ext cx="2545079" cy="6858000"/>
          </a:xfrm>
          <a:prstGeom prst="rect">
            <a:avLst/>
          </a:prstGeom>
          <a:gradFill flip="none" rotWithShape="1">
            <a:gsLst>
              <a:gs pos="0">
                <a:srgbClr val="003580">
                  <a:shade val="30000"/>
                  <a:satMod val="115000"/>
                </a:srgbClr>
              </a:gs>
              <a:gs pos="50000">
                <a:srgbClr val="003580">
                  <a:shade val="67500"/>
                  <a:satMod val="115000"/>
                </a:srgbClr>
              </a:gs>
              <a:gs pos="100000">
                <a:srgbClr val="00358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98" y="648847"/>
            <a:ext cx="2097206" cy="1621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31" y="2876799"/>
            <a:ext cx="1158340" cy="11217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80" y="4869457"/>
            <a:ext cx="1329043" cy="1365622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739026" y="1916466"/>
            <a:ext cx="7525719" cy="304242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3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Спасибо за внимание! </a:t>
            </a:r>
          </a:p>
        </p:txBody>
      </p:sp>
      <p:sp>
        <p:nvSpPr>
          <p:cNvPr id="2" name="Двойные круглые скобки 1"/>
          <p:cNvSpPr/>
          <p:nvPr/>
        </p:nvSpPr>
        <p:spPr>
          <a:xfrm>
            <a:off x="3530384" y="2523111"/>
            <a:ext cx="7942997" cy="1811777"/>
          </a:xfrm>
          <a:prstGeom prst="bracketPair">
            <a:avLst/>
          </a:prstGeom>
          <a:ln>
            <a:solidFill>
              <a:srgbClr val="0035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290944" y="4629435"/>
            <a:ext cx="4421875" cy="0"/>
          </a:xfrm>
          <a:prstGeom prst="line">
            <a:avLst/>
          </a:prstGeom>
          <a:ln>
            <a:solidFill>
              <a:srgbClr val="0035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527263" y="0"/>
            <a:ext cx="6681" cy="6858000"/>
          </a:xfrm>
          <a:prstGeom prst="line">
            <a:avLst/>
          </a:prstGeom>
          <a:ln w="63500" cap="sq" cmpd="tri"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7000">
                  <a:schemeClr val="bg2">
                    <a:lumMod val="50000"/>
                  </a:schemeClr>
                </a:gs>
                <a:gs pos="77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04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78BB7096-A51B-F8AC-5F7D-F44A2D4CD5A6}"/>
              </a:ext>
            </a:extLst>
          </p:cNvPr>
          <p:cNvGrpSpPr/>
          <p:nvPr/>
        </p:nvGrpSpPr>
        <p:grpSpPr>
          <a:xfrm>
            <a:off x="819015" y="939419"/>
            <a:ext cx="11169785" cy="5821594"/>
            <a:chOff x="2095500" y="1183055"/>
            <a:chExt cx="7489848" cy="5306053"/>
          </a:xfrm>
        </p:grpSpPr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0AAB1E6B-6093-E3B0-A386-20602010D400}"/>
                </a:ext>
              </a:extLst>
            </p:cNvPr>
            <p:cNvCxnSpPr>
              <a:cxnSpLocks/>
              <a:stCxn id="2" idx="2"/>
              <a:endCxn id="10" idx="0"/>
            </p:cNvCxnSpPr>
            <p:nvPr/>
          </p:nvCxnSpPr>
          <p:spPr>
            <a:xfrm>
              <a:off x="4380718" y="2271712"/>
              <a:ext cx="6723" cy="339147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15172BC7-DAF6-0C6B-D995-0E40F542D80E}"/>
                </a:ext>
              </a:extLst>
            </p:cNvPr>
            <p:cNvCxnSpPr/>
            <p:nvPr/>
          </p:nvCxnSpPr>
          <p:spPr>
            <a:xfrm>
              <a:off x="3491508" y="3574719"/>
              <a:ext cx="0" cy="609601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AADBC25F-3F4D-00E0-4BC3-D643246B4523}"/>
                </a:ext>
              </a:extLst>
            </p:cNvPr>
            <p:cNvCxnSpPr>
              <a:cxnSpLocks/>
            </p:cNvCxnSpPr>
            <p:nvPr/>
          </p:nvCxnSpPr>
          <p:spPr>
            <a:xfrm>
              <a:off x="4295581" y="3560646"/>
              <a:ext cx="6524" cy="104496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990FCB3E-0C39-5E1F-EEDB-42D29BC91030}"/>
                </a:ext>
              </a:extLst>
            </p:cNvPr>
            <p:cNvCxnSpPr>
              <a:cxnSpLocks/>
            </p:cNvCxnSpPr>
            <p:nvPr/>
          </p:nvCxnSpPr>
          <p:spPr>
            <a:xfrm>
              <a:off x="5191908" y="3568059"/>
              <a:ext cx="0" cy="1327791"/>
            </a:xfrm>
            <a:prstGeom prst="line">
              <a:avLst/>
            </a:prstGeom>
            <a:ln w="38100">
              <a:solidFill>
                <a:srgbClr val="D9560D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47DB78A2-48AE-A0A2-FD34-E2E5F225A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5500" y="4895850"/>
              <a:ext cx="3096408" cy="0"/>
            </a:xfrm>
            <a:prstGeom prst="line">
              <a:avLst/>
            </a:prstGeom>
            <a:ln w="38100">
              <a:solidFill>
                <a:srgbClr val="D9560D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34F13529-B5D8-8EBC-9A16-040D8E42CE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6025" y="4600575"/>
              <a:ext cx="1816080" cy="503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9CD578DD-7953-7C7E-583A-FC8CB2EBAE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6075" y="4184320"/>
              <a:ext cx="605433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415C0CE2-7035-B453-DF52-6ACA393A4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6075" y="2128840"/>
              <a:ext cx="0" cy="205548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F440F694-E436-7DF6-4EAD-CF279D6372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6025" y="1826422"/>
              <a:ext cx="0" cy="277177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80CCBE52-D8D8-CD63-4329-51147AD220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5500" y="1519241"/>
              <a:ext cx="0" cy="3376609"/>
            </a:xfrm>
            <a:prstGeom prst="line">
              <a:avLst/>
            </a:prstGeom>
            <a:ln w="38100">
              <a:solidFill>
                <a:srgbClr val="D9560D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>
              <a:extLst>
                <a:ext uri="{FF2B5EF4-FFF2-40B4-BE49-F238E27FC236}">
                  <a16:creationId xmlns:a16="http://schemas.microsoft.com/office/drawing/2014/main" id="{88864F18-3F0A-FAC0-8A5D-E66906238207}"/>
                </a:ext>
              </a:extLst>
            </p:cNvPr>
            <p:cNvCxnSpPr/>
            <p:nvPr/>
          </p:nvCxnSpPr>
          <p:spPr>
            <a:xfrm>
              <a:off x="2095500" y="1519241"/>
              <a:ext cx="971551" cy="0"/>
            </a:xfrm>
            <a:prstGeom prst="straightConnector1">
              <a:avLst/>
            </a:prstGeom>
            <a:ln w="38100">
              <a:solidFill>
                <a:srgbClr val="D9560D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>
              <a:extLst>
                <a:ext uri="{FF2B5EF4-FFF2-40B4-BE49-F238E27FC236}">
                  <a16:creationId xmlns:a16="http://schemas.microsoft.com/office/drawing/2014/main" id="{84EABE78-43A9-2296-062A-3B8A3EF34DEF}"/>
                </a:ext>
              </a:extLst>
            </p:cNvPr>
            <p:cNvCxnSpPr>
              <a:cxnSpLocks/>
            </p:cNvCxnSpPr>
            <p:nvPr/>
          </p:nvCxnSpPr>
          <p:spPr>
            <a:xfrm>
              <a:off x="2486025" y="1826422"/>
              <a:ext cx="581026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>
              <a:extLst>
                <a:ext uri="{FF2B5EF4-FFF2-40B4-BE49-F238E27FC236}">
                  <a16:creationId xmlns:a16="http://schemas.microsoft.com/office/drawing/2014/main" id="{D1BE8DDE-E2E9-1A0E-FE17-880DDD5DD50D}"/>
                </a:ext>
              </a:extLst>
            </p:cNvPr>
            <p:cNvCxnSpPr/>
            <p:nvPr/>
          </p:nvCxnSpPr>
          <p:spPr>
            <a:xfrm>
              <a:off x="2886075" y="2128840"/>
              <a:ext cx="18097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7AB11A69-6A39-BC6E-55D0-39B9B43505EE}"/>
                </a:ext>
              </a:extLst>
            </p:cNvPr>
            <p:cNvCxnSpPr>
              <a:cxnSpLocks/>
            </p:cNvCxnSpPr>
            <p:nvPr/>
          </p:nvCxnSpPr>
          <p:spPr>
            <a:xfrm>
              <a:off x="5695559" y="2128840"/>
              <a:ext cx="800881" cy="0"/>
            </a:xfrm>
            <a:prstGeom prst="line">
              <a:avLst/>
            </a:prstGeom>
            <a:ln w="2857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FFA8006D-FB47-AFC9-769B-0D4D2B3C9EC4}"/>
                </a:ext>
              </a:extLst>
            </p:cNvPr>
            <p:cNvSpPr/>
            <p:nvPr/>
          </p:nvSpPr>
          <p:spPr>
            <a:xfrm>
              <a:off x="5843198" y="2487878"/>
              <a:ext cx="1304925" cy="34766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Экспертиза</a:t>
              </a:r>
            </a:p>
          </p:txBody>
        </p:sp>
        <p:cxnSp>
          <p:nvCxnSpPr>
            <p:cNvPr id="83" name="Прямая соединительная линия 82">
              <a:extLst>
                <a:ext uri="{FF2B5EF4-FFF2-40B4-BE49-F238E27FC236}">
                  <a16:creationId xmlns:a16="http://schemas.microsoft.com/office/drawing/2014/main" id="{2691B358-D5C5-6EA0-2F05-0A2E44283716}"/>
                </a:ext>
              </a:extLst>
            </p:cNvPr>
            <p:cNvCxnSpPr>
              <a:cxnSpLocks/>
            </p:cNvCxnSpPr>
            <p:nvPr/>
          </p:nvCxnSpPr>
          <p:spPr>
            <a:xfrm>
              <a:off x="6495661" y="2835542"/>
              <a:ext cx="1172" cy="320803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93415EE5-011F-1147-73F2-AB35D1BC4CB5}"/>
                </a:ext>
              </a:extLst>
            </p:cNvPr>
            <p:cNvSpPr/>
            <p:nvPr/>
          </p:nvSpPr>
          <p:spPr>
            <a:xfrm>
              <a:off x="5844370" y="3156345"/>
              <a:ext cx="1304925" cy="34766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ЦМС СПО ИРПО</a:t>
              </a:r>
            </a:p>
          </p:txBody>
        </p:sp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31997C7F-2D1C-70BA-C133-C500BACFBBF4}"/>
                </a:ext>
              </a:extLst>
            </p:cNvPr>
            <p:cNvSpPr/>
            <p:nvPr/>
          </p:nvSpPr>
          <p:spPr>
            <a:xfrm>
              <a:off x="5844370" y="3809997"/>
              <a:ext cx="1304925" cy="711787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Отбор лучших образовательных моделей общеобразовательной подготовки по УГПС</a:t>
              </a:r>
            </a:p>
          </p:txBody>
        </p: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AF52E728-9BA8-31DC-13A9-019B96C9209B}"/>
                </a:ext>
              </a:extLst>
            </p:cNvPr>
            <p:cNvCxnSpPr>
              <a:cxnSpLocks/>
            </p:cNvCxnSpPr>
            <p:nvPr/>
          </p:nvCxnSpPr>
          <p:spPr>
            <a:xfrm>
              <a:off x="6496833" y="3504009"/>
              <a:ext cx="0" cy="305988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>
              <a:extLst>
                <a:ext uri="{FF2B5EF4-FFF2-40B4-BE49-F238E27FC236}">
                  <a16:creationId xmlns:a16="http://schemas.microsoft.com/office/drawing/2014/main" id="{2DA895D9-9162-83A7-04FA-9B2915F70B85}"/>
                </a:ext>
              </a:extLst>
            </p:cNvPr>
            <p:cNvCxnSpPr/>
            <p:nvPr/>
          </p:nvCxnSpPr>
          <p:spPr>
            <a:xfrm>
              <a:off x="5695559" y="1519241"/>
              <a:ext cx="2095891" cy="0"/>
            </a:xfrm>
            <a:prstGeom prst="straightConnector1">
              <a:avLst/>
            </a:prstGeom>
            <a:ln w="38100">
              <a:solidFill>
                <a:srgbClr val="D9560D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 стрелкой 107">
              <a:extLst>
                <a:ext uri="{FF2B5EF4-FFF2-40B4-BE49-F238E27FC236}">
                  <a16:creationId xmlns:a16="http://schemas.microsoft.com/office/drawing/2014/main" id="{5C1481FA-4DA6-9A93-78D0-0AABC9005C79}"/>
                </a:ext>
              </a:extLst>
            </p:cNvPr>
            <p:cNvCxnSpPr>
              <a:cxnSpLocks/>
            </p:cNvCxnSpPr>
            <p:nvPr/>
          </p:nvCxnSpPr>
          <p:spPr>
            <a:xfrm>
              <a:off x="5695951" y="1826422"/>
              <a:ext cx="2095499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1" name="Прямоугольник: скругленные углы 110">
              <a:extLst>
                <a:ext uri="{FF2B5EF4-FFF2-40B4-BE49-F238E27FC236}">
                  <a16:creationId xmlns:a16="http://schemas.microsoft.com/office/drawing/2014/main" id="{06979266-5A9A-3C64-2078-C20BEE8E2E90}"/>
                </a:ext>
              </a:extLst>
            </p:cNvPr>
            <p:cNvSpPr/>
            <p:nvPr/>
          </p:nvSpPr>
          <p:spPr>
            <a:xfrm>
              <a:off x="7796212" y="1183055"/>
              <a:ext cx="1789136" cy="114555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100000">
                    <a:srgbClr val="FFFF00"/>
                  </a:gs>
                  <a:gs pos="0">
                    <a:srgbClr val="0070C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Взаимопроверка методических материалов участниками внедрения</a:t>
              </a:r>
            </a:p>
            <a:p>
              <a:pPr algn="ctr"/>
              <a:endParaRPr lang="ru-RU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 экспертных заключения на каждый комплект методических материалов</a:t>
              </a:r>
            </a:p>
          </p:txBody>
        </p:sp>
        <p:cxnSp>
          <p:nvCxnSpPr>
            <p:cNvPr id="114" name="Прямая соединительная линия 113">
              <a:extLst>
                <a:ext uri="{FF2B5EF4-FFF2-40B4-BE49-F238E27FC236}">
                  <a16:creationId xmlns:a16="http://schemas.microsoft.com/office/drawing/2014/main" id="{8D245925-7961-43DE-B44B-0B2500AA2CE6}"/>
                </a:ext>
              </a:extLst>
            </p:cNvPr>
            <p:cNvCxnSpPr>
              <a:cxnSpLocks/>
            </p:cNvCxnSpPr>
            <p:nvPr/>
          </p:nvCxnSpPr>
          <p:spPr>
            <a:xfrm>
              <a:off x="8690780" y="2328605"/>
              <a:ext cx="0" cy="9201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Прямоугольник: скругленные углы 115">
              <a:extLst>
                <a:ext uri="{FF2B5EF4-FFF2-40B4-BE49-F238E27FC236}">
                  <a16:creationId xmlns:a16="http://schemas.microsoft.com/office/drawing/2014/main" id="{E69E3521-0527-F29C-92EF-63DE9CE8AAF7}"/>
                </a:ext>
              </a:extLst>
            </p:cNvPr>
            <p:cNvSpPr/>
            <p:nvPr/>
          </p:nvSpPr>
          <p:spPr>
            <a:xfrm>
              <a:off x="7800975" y="2420616"/>
              <a:ext cx="1779609" cy="104452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Региональный оператор/</a:t>
              </a:r>
            </a:p>
            <a:p>
              <a:pPr algn="ctr"/>
              <a:r>
                <a:rPr lang="ru-RU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объединение региональных операторов</a:t>
              </a:r>
            </a:p>
            <a:p>
              <a:pPr algn="ctr"/>
              <a:endParaRPr lang="ru-RU" sz="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ru-RU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Отбор одной лучшей образовательной модели </a:t>
              </a:r>
            </a:p>
            <a:p>
              <a:pPr algn="ctr"/>
              <a:r>
                <a:rPr lang="ru-RU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по каждой ОД по региону</a:t>
              </a:r>
            </a:p>
          </p:txBody>
        </p:sp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B7521B08-5FBE-6BEC-921E-544C95CDDA88}"/>
                </a:ext>
              </a:extLst>
            </p:cNvPr>
            <p:cNvSpPr/>
            <p:nvPr/>
          </p:nvSpPr>
          <p:spPr>
            <a:xfrm>
              <a:off x="7800976" y="3626847"/>
              <a:ext cx="1779608" cy="1114947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Федеральный округ</a:t>
              </a:r>
            </a:p>
            <a:p>
              <a:pPr algn="ctr"/>
              <a:endParaRPr lang="ru-RU" sz="5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Организация круглого стола</a:t>
              </a:r>
            </a:p>
            <a:p>
              <a:pPr algn="ctr"/>
              <a:endParaRPr lang="ru-RU" sz="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Отбор одной лучшей образовательной модели </a:t>
              </a:r>
            </a:p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по каждой ОД по ФО</a:t>
              </a:r>
            </a:p>
          </p:txBody>
        </p:sp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71C1C342-7DE3-0038-09AF-7C226BBC948F}"/>
                </a:ext>
              </a:extLst>
            </p:cNvPr>
            <p:cNvSpPr/>
            <p:nvPr/>
          </p:nvSpPr>
          <p:spPr>
            <a:xfrm>
              <a:off x="7801751" y="4886217"/>
              <a:ext cx="1774070" cy="549255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ЦМС СПО ИРПО</a:t>
              </a:r>
            </a:p>
            <a:p>
              <a:pPr algn="ctr"/>
              <a:endParaRPr lang="ru-RU" sz="3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Временные предметные коллективы</a:t>
              </a:r>
            </a:p>
          </p:txBody>
        </p:sp>
        <p:sp>
          <p:nvSpPr>
            <p:cNvPr id="135" name="Прямоугольник: скругленные углы 134">
              <a:extLst>
                <a:ext uri="{FF2B5EF4-FFF2-40B4-BE49-F238E27FC236}">
                  <a16:creationId xmlns:a16="http://schemas.microsoft.com/office/drawing/2014/main" id="{50973590-A328-77E8-A337-17BDB55DCB01}"/>
                </a:ext>
              </a:extLst>
            </p:cNvPr>
            <p:cNvSpPr/>
            <p:nvPr/>
          </p:nvSpPr>
          <p:spPr>
            <a:xfrm>
              <a:off x="7800195" y="5534732"/>
              <a:ext cx="1774071" cy="427487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Отбор лучших образовательных моделей общеобразовательной подготовки по ОД</a:t>
              </a:r>
            </a:p>
          </p:txBody>
        </p:sp>
        <p:cxnSp>
          <p:nvCxnSpPr>
            <p:cNvPr id="137" name="Прямая соединительная линия 136">
              <a:extLst>
                <a:ext uri="{FF2B5EF4-FFF2-40B4-BE49-F238E27FC236}">
                  <a16:creationId xmlns:a16="http://schemas.microsoft.com/office/drawing/2014/main" id="{16F59502-6128-973A-A8C2-10CC86F91933}"/>
                </a:ext>
              </a:extLst>
            </p:cNvPr>
            <p:cNvCxnSpPr>
              <a:cxnSpLocks/>
            </p:cNvCxnSpPr>
            <p:nvPr/>
          </p:nvCxnSpPr>
          <p:spPr>
            <a:xfrm>
              <a:off x="8690780" y="3465136"/>
              <a:ext cx="0" cy="16171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>
              <a:extLst>
                <a:ext uri="{FF2B5EF4-FFF2-40B4-BE49-F238E27FC236}">
                  <a16:creationId xmlns:a16="http://schemas.microsoft.com/office/drawing/2014/main" id="{8EB3E784-D0C1-FC84-ECE3-B17FDA4DB1CE}"/>
                </a:ext>
              </a:extLst>
            </p:cNvPr>
            <p:cNvCxnSpPr>
              <a:cxnSpLocks/>
              <a:stCxn id="121" idx="2"/>
              <a:endCxn id="127" idx="0"/>
            </p:cNvCxnSpPr>
            <p:nvPr/>
          </p:nvCxnSpPr>
          <p:spPr>
            <a:xfrm flipH="1">
              <a:off x="8688786" y="4741794"/>
              <a:ext cx="1994" cy="1444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>
              <a:extLst>
                <a:ext uri="{FF2B5EF4-FFF2-40B4-BE49-F238E27FC236}">
                  <a16:creationId xmlns:a16="http://schemas.microsoft.com/office/drawing/2014/main" id="{53F21833-1228-95AF-CDE6-22A68492AB29}"/>
                </a:ext>
              </a:extLst>
            </p:cNvPr>
            <p:cNvCxnSpPr>
              <a:cxnSpLocks/>
              <a:stCxn id="127" idx="2"/>
              <a:endCxn id="135" idx="0"/>
            </p:cNvCxnSpPr>
            <p:nvPr/>
          </p:nvCxnSpPr>
          <p:spPr>
            <a:xfrm flipH="1">
              <a:off x="8687231" y="5435473"/>
              <a:ext cx="1555" cy="992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Прямая соединительная линия 204">
              <a:extLst>
                <a:ext uri="{FF2B5EF4-FFF2-40B4-BE49-F238E27FC236}">
                  <a16:creationId xmlns:a16="http://schemas.microsoft.com/office/drawing/2014/main" id="{F15AA3FC-309D-DB8F-9C7F-ED7E36CE2859}"/>
                </a:ext>
              </a:extLst>
            </p:cNvPr>
            <p:cNvCxnSpPr>
              <a:cxnSpLocks/>
            </p:cNvCxnSpPr>
            <p:nvPr/>
          </p:nvCxnSpPr>
          <p:spPr>
            <a:xfrm>
              <a:off x="6496051" y="4521784"/>
              <a:ext cx="0" cy="1539837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11" name="Прямоугольник: скругленные углы 210">
              <a:extLst>
                <a:ext uri="{FF2B5EF4-FFF2-40B4-BE49-F238E27FC236}">
                  <a16:creationId xmlns:a16="http://schemas.microsoft.com/office/drawing/2014/main" id="{096428C1-95E1-BA85-E4D9-B5DBEEB98CBB}"/>
                </a:ext>
              </a:extLst>
            </p:cNvPr>
            <p:cNvSpPr/>
            <p:nvPr/>
          </p:nvSpPr>
          <p:spPr>
            <a:xfrm>
              <a:off x="5856468" y="6061478"/>
              <a:ext cx="3719353" cy="4276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Размещение материалов на информационном ресурсе</a:t>
              </a:r>
            </a:p>
          </p:txBody>
        </p:sp>
        <p:cxnSp>
          <p:nvCxnSpPr>
            <p:cNvPr id="213" name="Прямая со стрелкой 212">
              <a:extLst>
                <a:ext uri="{FF2B5EF4-FFF2-40B4-BE49-F238E27FC236}">
                  <a16:creationId xmlns:a16="http://schemas.microsoft.com/office/drawing/2014/main" id="{17672F3D-D0A8-838F-A7A3-39E7DF15F592}"/>
                </a:ext>
              </a:extLst>
            </p:cNvPr>
            <p:cNvCxnSpPr>
              <a:cxnSpLocks/>
            </p:cNvCxnSpPr>
            <p:nvPr/>
          </p:nvCxnSpPr>
          <p:spPr>
            <a:xfrm>
              <a:off x="6495661" y="2123755"/>
              <a:ext cx="0" cy="364123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74" name="Прямоугольник: скругленные углы 173">
              <a:extLst>
                <a:ext uri="{FF2B5EF4-FFF2-40B4-BE49-F238E27FC236}">
                  <a16:creationId xmlns:a16="http://schemas.microsoft.com/office/drawing/2014/main" id="{E3C36C6C-7958-5F13-CBCA-FBD5159E7DBE}"/>
                </a:ext>
              </a:extLst>
            </p:cNvPr>
            <p:cNvSpPr/>
            <p:nvPr/>
          </p:nvSpPr>
          <p:spPr>
            <a:xfrm>
              <a:off x="3072793" y="3339364"/>
              <a:ext cx="806069" cy="42335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ОП УГПС - рекомендация</a:t>
              </a:r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EFED909E-BFFF-893A-1903-B8A4A0AE4BAD}"/>
                </a:ext>
              </a:extLst>
            </p:cNvPr>
            <p:cNvSpPr/>
            <p:nvPr/>
          </p:nvSpPr>
          <p:spPr>
            <a:xfrm>
              <a:off x="3949135" y="3337901"/>
              <a:ext cx="767582" cy="42335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ОП профессии</a:t>
              </a:r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1147F7C9-B25E-324A-4296-C8DF15387899}"/>
                </a:ext>
              </a:extLst>
            </p:cNvPr>
            <p:cNvSpPr/>
            <p:nvPr/>
          </p:nvSpPr>
          <p:spPr>
            <a:xfrm>
              <a:off x="4775189" y="3345312"/>
              <a:ext cx="833439" cy="40297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ОП специальности</a:t>
              </a:r>
            </a:p>
          </p:txBody>
        </p:sp>
        <p:cxnSp>
          <p:nvCxnSpPr>
            <p:cNvPr id="275" name="Прямая соединительная линия 274">
              <a:extLst>
                <a:ext uri="{FF2B5EF4-FFF2-40B4-BE49-F238E27FC236}">
                  <a16:creationId xmlns:a16="http://schemas.microsoft.com/office/drawing/2014/main" id="{9BBBC587-1F5E-05A8-E139-2394CE51AE54}"/>
                </a:ext>
              </a:extLst>
            </p:cNvPr>
            <p:cNvCxnSpPr>
              <a:cxnSpLocks/>
              <a:stCxn id="135" idx="2"/>
            </p:cNvCxnSpPr>
            <p:nvPr/>
          </p:nvCxnSpPr>
          <p:spPr>
            <a:xfrm flipH="1">
              <a:off x="8687230" y="5962219"/>
              <a:ext cx="1" cy="9926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1C4B2923-4C67-EBE3-63F9-19C789F85E4B}"/>
                </a:ext>
              </a:extLst>
            </p:cNvPr>
            <p:cNvSpPr/>
            <p:nvPr/>
          </p:nvSpPr>
          <p:spPr>
            <a:xfrm>
              <a:off x="3066268" y="1352546"/>
              <a:ext cx="2628900" cy="91916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Региональный оператор/объединение региональных операторов</a:t>
              </a: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1A320EDE-B14A-88B7-D0BA-ED58AE4336E4}"/>
                </a:ext>
              </a:extLst>
            </p:cNvPr>
            <p:cNvSpPr/>
            <p:nvPr/>
          </p:nvSpPr>
          <p:spPr>
            <a:xfrm>
              <a:off x="3072793" y="2610859"/>
              <a:ext cx="2629295" cy="31948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Федеральная пилотная площадка</a:t>
              </a: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1DB5E76C-C873-8730-098E-724E99124A49}"/>
                </a:ext>
              </a:extLst>
            </p:cNvPr>
            <p:cNvSpPr/>
            <p:nvPr/>
          </p:nvSpPr>
          <p:spPr>
            <a:xfrm>
              <a:off x="3062888" y="2950916"/>
              <a:ext cx="2629511" cy="319488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50" b="1" dirty="0">
                  <a:latin typeface="Segoe UI" panose="020B0502040204020203" pitchFamily="34" charset="0"/>
                  <a:cs typeface="Segoe UI" panose="020B0502040204020203" pitchFamily="34" charset="0"/>
                </a:rPr>
                <a:t>3 комплекта методических материалов</a:t>
              </a:r>
            </a:p>
          </p:txBody>
        </p: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A458247-806E-4FFE-A881-86AD5418ED65}"/>
              </a:ext>
            </a:extLst>
          </p:cNvPr>
          <p:cNvSpPr/>
          <p:nvPr/>
        </p:nvSpPr>
        <p:spPr>
          <a:xfrm>
            <a:off x="0" y="0"/>
            <a:ext cx="12192000" cy="910575"/>
          </a:xfrm>
          <a:prstGeom prst="rect">
            <a:avLst/>
          </a:prstGeom>
          <a:solidFill>
            <a:srgbClr val="253356"/>
          </a:solidFill>
          <a:ln>
            <a:solidFill>
              <a:srgbClr val="25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Экспертиза методических материалов</a:t>
            </a:r>
          </a:p>
          <a:p>
            <a:pPr algn="ctr"/>
            <a:r>
              <a:rPr lang="ru-RU" sz="2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Конкурс «Лучшие образовательные модели реализации общеобразовательной подготовки»</a:t>
            </a:r>
            <a:endParaRPr lang="ru-RU" sz="2000" b="1" dirty="0">
              <a:solidFill>
                <a:schemeClr val="bg1"/>
              </a:solidFill>
              <a:latin typeface="Raleway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FB0CF9-9A9C-D4CD-A34F-9C510B64B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" y="4442691"/>
            <a:ext cx="1719194" cy="2415309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D4A283E7-80E3-4037-BF0D-F3CC8DF259D4}"/>
              </a:ext>
            </a:extLst>
          </p:cNvPr>
          <p:cNvSpPr/>
          <p:nvPr/>
        </p:nvSpPr>
        <p:spPr>
          <a:xfrm>
            <a:off x="3134413" y="2162657"/>
            <a:ext cx="1202109" cy="26083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 УГПС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98C7F7CD-F2F4-4C94-8285-C9110CB4412D}"/>
              </a:ext>
            </a:extLst>
          </p:cNvPr>
          <p:cNvSpPr/>
          <p:nvPr/>
        </p:nvSpPr>
        <p:spPr>
          <a:xfrm>
            <a:off x="1697317" y="4234900"/>
            <a:ext cx="1302492" cy="26083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Файл с комплектом ММ по коду УГПС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E483AAD6-D2B9-4EB0-894C-AE73C06E902B}"/>
              </a:ext>
            </a:extLst>
          </p:cNvPr>
          <p:cNvSpPr/>
          <p:nvPr/>
        </p:nvSpPr>
        <p:spPr>
          <a:xfrm>
            <a:off x="3295711" y="4303039"/>
            <a:ext cx="990210" cy="3151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Архив ММ по ХХ.ХХ.ХХ профессии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957E92B6-E02B-4E77-BCAC-79877300E1F8}"/>
              </a:ext>
            </a:extLst>
          </p:cNvPr>
          <p:cNvSpPr/>
          <p:nvPr/>
        </p:nvSpPr>
        <p:spPr>
          <a:xfrm>
            <a:off x="4426581" y="4618182"/>
            <a:ext cx="990210" cy="3151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Архив ММ по ХХ.ХХ.ХХ специальности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783FBF51-CA5D-45F8-872E-618828D9783C}"/>
              </a:ext>
            </a:extLst>
          </p:cNvPr>
          <p:cNvSpPr/>
          <p:nvPr/>
        </p:nvSpPr>
        <p:spPr>
          <a:xfrm>
            <a:off x="6552073" y="1021452"/>
            <a:ext cx="2403758" cy="3151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Архив ММ по ХХ.ХХ.ХХ специальности</a:t>
            </a: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2AC79B76-63EE-42C6-A2F2-28A360F11BE8}"/>
              </a:ext>
            </a:extLst>
          </p:cNvPr>
          <p:cNvSpPr/>
          <p:nvPr/>
        </p:nvSpPr>
        <p:spPr>
          <a:xfrm>
            <a:off x="6673590" y="1369076"/>
            <a:ext cx="2154204" cy="3151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Архив ММ по ХХ.ХХ.ХХ профессии</a:t>
            </a: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E64D64FB-CDA7-4229-9A21-DA6184F50FBB}"/>
              </a:ext>
            </a:extLst>
          </p:cNvPr>
          <p:cNvSpPr/>
          <p:nvPr/>
        </p:nvSpPr>
        <p:spPr>
          <a:xfrm>
            <a:off x="6208179" y="2004851"/>
            <a:ext cx="1302492" cy="26083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Файл с комплектом ММ по коду УГПС</a:t>
            </a:r>
          </a:p>
        </p:txBody>
      </p:sp>
    </p:spTree>
    <p:extLst>
      <p:ext uri="{BB962C8B-B14F-4D97-AF65-F5344CB8AC3E}">
        <p14:creationId xmlns:p14="http://schemas.microsoft.com/office/powerpoint/2010/main" val="322832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040400"/>
            <a:ext cx="12192000" cy="817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358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Внедрение  проводится в 393 ФПП из 85 субъектов РФ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46BAE4-9434-38E3-3CC0-D6A6F8666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05" y="6249794"/>
            <a:ext cx="1109171" cy="5651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F63271-FE04-BC45-CFB4-E9B5FB3F6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144" y="6213380"/>
            <a:ext cx="619130" cy="599812"/>
          </a:xfrm>
          <a:prstGeom prst="rect">
            <a:avLst/>
          </a:prstGeom>
        </p:spPr>
      </p:pic>
      <p:sp>
        <p:nvSpPr>
          <p:cNvPr id="25" name="Скругленный прямоугольник 22">
            <a:extLst>
              <a:ext uri="{FF2B5EF4-FFF2-40B4-BE49-F238E27FC236}">
                <a16:creationId xmlns:a16="http://schemas.microsoft.com/office/drawing/2014/main" id="{4789F250-070D-4CA1-856D-19D152964DD8}"/>
              </a:ext>
            </a:extLst>
          </p:cNvPr>
          <p:cNvSpPr/>
          <p:nvPr/>
        </p:nvSpPr>
        <p:spPr>
          <a:xfrm>
            <a:off x="2125074" y="2767160"/>
            <a:ext cx="2924933" cy="5998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3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Примерные рабочие программы по 8 ОД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3AB78128-BD35-85DB-2457-06C016AA91BA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4930173" y="2188569"/>
            <a:ext cx="1572227" cy="2057259"/>
          </a:xfrm>
          <a:prstGeom prst="straightConnector1">
            <a:avLst/>
          </a:prstGeom>
          <a:ln w="12700">
            <a:solidFill>
              <a:srgbClr val="0035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22">
            <a:extLst>
              <a:ext uri="{FF2B5EF4-FFF2-40B4-BE49-F238E27FC236}">
                <a16:creationId xmlns:a16="http://schemas.microsoft.com/office/drawing/2014/main" id="{3A076EF3-49A9-D468-437A-4E70B7F0158F}"/>
              </a:ext>
            </a:extLst>
          </p:cNvPr>
          <p:cNvSpPr/>
          <p:nvPr/>
        </p:nvSpPr>
        <p:spPr>
          <a:xfrm>
            <a:off x="3232803" y="4245828"/>
            <a:ext cx="3394739" cy="13548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3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Комплекты УМК по 8 ОД: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поурочное планирование;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опорные конспекты;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технологические карты;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МР по  организации обучения.</a:t>
            </a:r>
          </a:p>
        </p:txBody>
      </p:sp>
      <p:sp>
        <p:nvSpPr>
          <p:cNvPr id="44" name="Скругленный прямоугольник 22">
            <a:extLst>
              <a:ext uri="{FF2B5EF4-FFF2-40B4-BE49-F238E27FC236}">
                <a16:creationId xmlns:a16="http://schemas.microsoft.com/office/drawing/2014/main" id="{D842CBF6-8FA4-76E3-9769-2B3CD5309C3B}"/>
              </a:ext>
            </a:extLst>
          </p:cNvPr>
          <p:cNvSpPr/>
          <p:nvPr/>
        </p:nvSpPr>
        <p:spPr>
          <a:xfrm>
            <a:off x="7541781" y="3990952"/>
            <a:ext cx="2924933" cy="599812"/>
          </a:xfrm>
          <a:prstGeom prst="roundRect">
            <a:avLst/>
          </a:prstGeom>
          <a:solidFill>
            <a:srgbClr val="F56A2B"/>
          </a:solidFill>
          <a:ln>
            <a:solidFill>
              <a:srgbClr val="003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Программы внедрения </a:t>
            </a:r>
          </a:p>
          <a:p>
            <a:pPr algn="ctr"/>
            <a:r>
              <a:rPr lang="ru-RU" sz="1400" b="1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8 ОД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ED8B5C6A-AABE-9EE6-0116-9298F3BE1A23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7703127" y="2188569"/>
            <a:ext cx="1301121" cy="1802383"/>
          </a:xfrm>
          <a:prstGeom prst="straightConnector1">
            <a:avLst/>
          </a:prstGeom>
          <a:ln w="12700">
            <a:solidFill>
              <a:srgbClr val="0035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22">
            <a:extLst>
              <a:ext uri="{FF2B5EF4-FFF2-40B4-BE49-F238E27FC236}">
                <a16:creationId xmlns:a16="http://schemas.microsoft.com/office/drawing/2014/main" id="{64D4D192-BBD4-010B-5882-679E15010CCE}"/>
              </a:ext>
            </a:extLst>
          </p:cNvPr>
          <p:cNvSpPr/>
          <p:nvPr/>
        </p:nvSpPr>
        <p:spPr>
          <a:xfrm>
            <a:off x="9057511" y="2661455"/>
            <a:ext cx="2924933" cy="599812"/>
          </a:xfrm>
          <a:prstGeom prst="roundRect">
            <a:avLst/>
          </a:prstGeom>
          <a:solidFill>
            <a:srgbClr val="F56A2B"/>
          </a:solidFill>
          <a:ln>
            <a:solidFill>
              <a:srgbClr val="003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Методические рекомендации по процедуре внедрения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8F471001-A302-F870-AAF3-B2ECE0112F8D}"/>
              </a:ext>
            </a:extLst>
          </p:cNvPr>
          <p:cNvCxnSpPr>
            <a:cxnSpLocks/>
            <a:stCxn id="61" idx="3"/>
            <a:endCxn id="51" idx="0"/>
          </p:cNvCxnSpPr>
          <p:nvPr/>
        </p:nvCxnSpPr>
        <p:spPr>
          <a:xfrm>
            <a:off x="8471906" y="1779769"/>
            <a:ext cx="2048072" cy="881686"/>
          </a:xfrm>
          <a:prstGeom prst="straightConnector1">
            <a:avLst/>
          </a:prstGeom>
          <a:ln w="12700">
            <a:solidFill>
              <a:srgbClr val="0035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22">
            <a:extLst>
              <a:ext uri="{FF2B5EF4-FFF2-40B4-BE49-F238E27FC236}">
                <a16:creationId xmlns:a16="http://schemas.microsoft.com/office/drawing/2014/main" id="{53E47792-E15A-F5E3-7F4C-55999E125E57}"/>
              </a:ext>
            </a:extLst>
          </p:cNvPr>
          <p:cNvSpPr/>
          <p:nvPr/>
        </p:nvSpPr>
        <p:spPr>
          <a:xfrm>
            <a:off x="5472132" y="1370969"/>
            <a:ext cx="2999774" cy="817600"/>
          </a:xfrm>
          <a:prstGeom prst="roundRect">
            <a:avLst/>
          </a:prstGeom>
          <a:solidFill>
            <a:srgbClr val="003580"/>
          </a:solidFill>
          <a:ln>
            <a:solidFill>
              <a:srgbClr val="003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РАЗРАБОТАНО ФГБОУ ДПО ИРПО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A78EC2-8E06-E1B7-ED59-FFFCB13BC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9" y="3975879"/>
            <a:ext cx="2051466" cy="2882121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0F0B862-A5F2-2115-CBE1-09FBF457447D}"/>
              </a:ext>
            </a:extLst>
          </p:cNvPr>
          <p:cNvCxnSpPr>
            <a:cxnSpLocks/>
            <a:stCxn id="61" idx="1"/>
            <a:endCxn id="25" idx="0"/>
          </p:cNvCxnSpPr>
          <p:nvPr/>
        </p:nvCxnSpPr>
        <p:spPr>
          <a:xfrm flipH="1">
            <a:off x="3587541" y="1779769"/>
            <a:ext cx="1884591" cy="987391"/>
          </a:xfrm>
          <a:prstGeom prst="straightConnector1">
            <a:avLst/>
          </a:prstGeom>
          <a:ln w="12700">
            <a:solidFill>
              <a:srgbClr val="0035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22">
            <a:extLst>
              <a:ext uri="{FF2B5EF4-FFF2-40B4-BE49-F238E27FC236}">
                <a16:creationId xmlns:a16="http://schemas.microsoft.com/office/drawing/2014/main" id="{84BBCEC8-405C-409C-8009-75FCC61B3E9E}"/>
              </a:ext>
            </a:extLst>
          </p:cNvPr>
          <p:cNvSpPr/>
          <p:nvPr/>
        </p:nvSpPr>
        <p:spPr>
          <a:xfrm>
            <a:off x="0" y="-17065"/>
            <a:ext cx="12192000" cy="817600"/>
          </a:xfrm>
          <a:prstGeom prst="roundRect">
            <a:avLst/>
          </a:prstGeom>
          <a:solidFill>
            <a:srgbClr val="003580"/>
          </a:solidFill>
          <a:ln>
            <a:solidFill>
              <a:srgbClr val="003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Внедрение методической системы преподавания ОД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с учетом профессиональной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37404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23BB8-C2D8-4530-9BC1-0C0B5ECE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7" y="132743"/>
            <a:ext cx="12019175" cy="965479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Raleway" pitchFamily="2" charset="0"/>
              </a:rPr>
              <a:t>Выбор образовательных программ для внедрения</a:t>
            </a:r>
            <a:endParaRPr lang="en-US" sz="3200" b="1" kern="12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E16A2BF-F9DB-5D2C-78CB-B1B5AAE472F8}"/>
              </a:ext>
            </a:extLst>
          </p:cNvPr>
          <p:cNvSpPr/>
          <p:nvPr/>
        </p:nvSpPr>
        <p:spPr>
          <a:xfrm>
            <a:off x="1099126" y="2662084"/>
            <a:ext cx="3197957" cy="1699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Raleway" pitchFamily="2" charset="0"/>
              </a:rPr>
              <a:t>ФПП проводит внедрение по 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Raleway" pitchFamily="2" charset="0"/>
              </a:rPr>
              <a:t>З образовательным программам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4B753F-C369-0113-ECCA-6F62A6F8C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963" y="117581"/>
            <a:ext cx="941622" cy="965479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E3E8474F-0C9F-4B59-BF26-5A31DADCF1C1}"/>
              </a:ext>
            </a:extLst>
          </p:cNvPr>
          <p:cNvSpPr/>
          <p:nvPr/>
        </p:nvSpPr>
        <p:spPr>
          <a:xfrm>
            <a:off x="5162831" y="1375834"/>
            <a:ext cx="1268478" cy="1299975"/>
          </a:xfrm>
          <a:prstGeom prst="ellipse">
            <a:avLst/>
          </a:prstGeom>
          <a:solidFill>
            <a:srgbClr val="213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Raleway SemiBold" pitchFamily="2" charset="-52"/>
              </a:rPr>
              <a:t>1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77A1CCB-5C11-4156-AD17-704D1A7E22E7}"/>
              </a:ext>
            </a:extLst>
          </p:cNvPr>
          <p:cNvSpPr/>
          <p:nvPr/>
        </p:nvSpPr>
        <p:spPr>
          <a:xfrm>
            <a:off x="6763657" y="1385165"/>
            <a:ext cx="5349785" cy="1299975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</a:rPr>
              <a:t>Профессия/специальность по УГПС, рекомендованной региональным оператором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1B0CF1-C102-402E-A2B0-8CAD23F1C240}"/>
              </a:ext>
            </a:extLst>
          </p:cNvPr>
          <p:cNvSpPr txBox="1"/>
          <p:nvPr/>
        </p:nvSpPr>
        <p:spPr>
          <a:xfrm>
            <a:off x="0" y="5925437"/>
            <a:ext cx="12192000" cy="965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Raleway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00" dirty="0"/>
              <a:t>Отбор образовательных программ, в рамках которых будет проведено внедрение методических продуктов, направлен на максимальный охват реализуемых ФПП образовательных программ СПО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69EF1A0-E233-4A33-B0F8-6785B16B0BD7}"/>
              </a:ext>
            </a:extLst>
          </p:cNvPr>
          <p:cNvSpPr/>
          <p:nvPr/>
        </p:nvSpPr>
        <p:spPr>
          <a:xfrm>
            <a:off x="5162831" y="2935003"/>
            <a:ext cx="1268478" cy="1299975"/>
          </a:xfrm>
          <a:prstGeom prst="ellipse">
            <a:avLst/>
          </a:prstGeom>
          <a:solidFill>
            <a:srgbClr val="213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Raleway SemiBold" pitchFamily="2" charset="-52"/>
              </a:rPr>
              <a:t>2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11C634-6178-41BD-ABE2-736DF45ED2C6}"/>
              </a:ext>
            </a:extLst>
          </p:cNvPr>
          <p:cNvSpPr/>
          <p:nvPr/>
        </p:nvSpPr>
        <p:spPr>
          <a:xfrm>
            <a:off x="6763657" y="3058752"/>
            <a:ext cx="5349785" cy="1043830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</a:rPr>
              <a:t>Профессия по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</a:rPr>
              <a:t>по выбору ПОО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C4F5BA4-825A-4D13-B230-E2C85CAB68A0}"/>
              </a:ext>
            </a:extLst>
          </p:cNvPr>
          <p:cNvSpPr/>
          <p:nvPr/>
        </p:nvSpPr>
        <p:spPr>
          <a:xfrm>
            <a:off x="5162831" y="4483958"/>
            <a:ext cx="1268478" cy="1299975"/>
          </a:xfrm>
          <a:prstGeom prst="ellipse">
            <a:avLst/>
          </a:prstGeom>
          <a:solidFill>
            <a:srgbClr val="213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Raleway SemiBold" pitchFamily="2" charset="-52"/>
              </a:rPr>
              <a:t>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8F903EB-5F75-45B0-9386-5ABB51862F51}"/>
              </a:ext>
            </a:extLst>
          </p:cNvPr>
          <p:cNvSpPr/>
          <p:nvPr/>
        </p:nvSpPr>
        <p:spPr>
          <a:xfrm>
            <a:off x="6763657" y="4614326"/>
            <a:ext cx="5349785" cy="1043831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</a:rPr>
              <a:t>Специальность по выбору ПОО</a:t>
            </a:r>
          </a:p>
        </p:txBody>
      </p:sp>
    </p:spTree>
    <p:extLst>
      <p:ext uri="{BB962C8B-B14F-4D97-AF65-F5344CB8AC3E}">
        <p14:creationId xmlns:p14="http://schemas.microsoft.com/office/powerpoint/2010/main" val="196858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838" y="4333875"/>
            <a:ext cx="2524125" cy="2524125"/>
          </a:xfrm>
          <a:prstGeom prst="rect">
            <a:avLst/>
          </a:prstGeom>
        </p:spPr>
      </p:pic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84B325A5-95EF-4DEA-B510-77FF3447A09E}"/>
              </a:ext>
            </a:extLst>
          </p:cNvPr>
          <p:cNvSpPr/>
          <p:nvPr/>
        </p:nvSpPr>
        <p:spPr>
          <a:xfrm>
            <a:off x="137431" y="1757087"/>
            <a:ext cx="1797588" cy="998668"/>
          </a:xfrm>
          <a:prstGeom prst="rightArrow">
            <a:avLst>
              <a:gd name="adj1" fmla="val 87542"/>
              <a:gd name="adj2" fmla="val 28940"/>
            </a:avLst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СЕНТЯБРЬ-ОКТЯБРЬ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153313-98FD-4A4C-A48D-83CE3E5F6E3F}"/>
              </a:ext>
            </a:extLst>
          </p:cNvPr>
          <p:cNvSpPr txBox="1"/>
          <p:nvPr/>
        </p:nvSpPr>
        <p:spPr>
          <a:xfrm>
            <a:off x="1805710" y="5449486"/>
            <a:ext cx="1007309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u="sng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Консультационное сопровождение ЦМС СПО </a:t>
            </a:r>
          </a:p>
          <a:p>
            <a:pPr marL="28575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800" b="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Запись видеороликов по часто задаваемым вопросам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b="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Регулярные консультации (почта, соцсети, по телефону)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b="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Поддержка самостоятельной работы преподавателей по разработке РП, элементов УМК</a:t>
            </a:r>
          </a:p>
        </p:txBody>
      </p:sp>
      <p:sp>
        <p:nvSpPr>
          <p:cNvPr id="25" name="Скругленный прямоугольник 22">
            <a:extLst>
              <a:ext uri="{FF2B5EF4-FFF2-40B4-BE49-F238E27FC236}">
                <a16:creationId xmlns:a16="http://schemas.microsoft.com/office/drawing/2014/main" id="{BEE3BD51-1B08-4DBA-A8D0-3E7429D7F8F3}"/>
              </a:ext>
            </a:extLst>
          </p:cNvPr>
          <p:cNvSpPr/>
          <p:nvPr/>
        </p:nvSpPr>
        <p:spPr>
          <a:xfrm>
            <a:off x="0" y="-10461"/>
            <a:ext cx="12192000" cy="564643"/>
          </a:xfrm>
          <a:prstGeom prst="roundRect">
            <a:avLst/>
          </a:prstGeom>
          <a:solidFill>
            <a:srgbClr val="003580"/>
          </a:solidFill>
          <a:ln>
            <a:solidFill>
              <a:srgbClr val="003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План-график внедрения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8EEF591-2095-432E-BB7A-46BBE6D89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693720"/>
              </p:ext>
            </p:extLst>
          </p:nvPr>
        </p:nvGraphicFramePr>
        <p:xfrm>
          <a:off x="2171384" y="890951"/>
          <a:ext cx="9707416" cy="400073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229576">
                  <a:extLst>
                    <a:ext uri="{9D8B030D-6E8A-4147-A177-3AD203B41FA5}">
                      <a16:colId xmlns:a16="http://schemas.microsoft.com/office/drawing/2014/main" val="3447706908"/>
                    </a:ext>
                  </a:extLst>
                </a:gridCol>
                <a:gridCol w="8477840">
                  <a:extLst>
                    <a:ext uri="{9D8B030D-6E8A-4147-A177-3AD203B41FA5}">
                      <a16:colId xmlns:a16="http://schemas.microsoft.com/office/drawing/2014/main" val="3686934662"/>
                    </a:ext>
                  </a:extLst>
                </a:gridCol>
              </a:tblGrid>
              <a:tr h="192525">
                <a:tc>
                  <a:txBody>
                    <a:bodyPr/>
                    <a:lstStyle/>
                    <a:p>
                      <a:pPr marL="64770" indent="8890"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Сроки 2022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5" marR="3715" marT="2533" marB="0" anchor="ctr"/>
                </a:tc>
                <a:tc>
                  <a:txBody>
                    <a:bodyPr/>
                    <a:lstStyle/>
                    <a:p>
                      <a:pPr marL="90170" indent="448945"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Виды работ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5" marR="3715" marT="2533" marB="0" anchor="ctr"/>
                </a:tc>
                <a:extLst>
                  <a:ext uri="{0D108BD9-81ED-4DB2-BD59-A6C34878D82A}">
                    <a16:rowId xmlns:a16="http://schemas.microsoft.com/office/drawing/2014/main" val="1064770216"/>
                  </a:ext>
                </a:extLst>
              </a:tr>
              <a:tr h="384030">
                <a:tc>
                  <a:txBody>
                    <a:bodyPr/>
                    <a:lstStyle/>
                    <a:p>
                      <a:pPr marL="163513" indent="17463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20.09</a:t>
                      </a:r>
                    </a:p>
                  </a:txBody>
                  <a:tcPr marL="3715" marR="3715" marT="2533" marB="0" anchor="ctr">
                    <a:solidFill>
                      <a:srgbClr val="F6F3B4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588" algn="just"/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Наполнение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ЯндексДиска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15" marR="3715" marT="2533" marB="0" anchor="ctr">
                    <a:solidFill>
                      <a:srgbClr val="F6F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89924"/>
                  </a:ext>
                </a:extLst>
              </a:tr>
              <a:tr h="437640">
                <a:tc>
                  <a:txBody>
                    <a:bodyPr/>
                    <a:lstStyle/>
                    <a:p>
                      <a:pPr marL="163513" indent="17463" algn="ctr"/>
                      <a:r>
                        <a:rPr lang="ru-RU" sz="18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03.10-15.10</a:t>
                      </a:r>
                      <a:r>
                        <a:rPr lang="ru-RU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5" marR="3715" marT="2533" marB="0" anchor="ctr">
                    <a:solidFill>
                      <a:srgbClr val="F6F3B4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588" algn="just"/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</a:rPr>
                        <a:t>Проведение курсов повышения квалификации  для региональных операторов </a:t>
                      </a:r>
                    </a:p>
                    <a:p>
                      <a:pPr marL="88900" indent="-1588" algn="just"/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</a:rPr>
                        <a:t>и ответственных лиц за проведение внедрения от ФПП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15" marR="3715" marT="2533" marB="0" anchor="ctr">
                    <a:solidFill>
                      <a:srgbClr val="F6F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29629"/>
                  </a:ext>
                </a:extLst>
              </a:tr>
              <a:tr h="1355289">
                <a:tc>
                  <a:txBody>
                    <a:bodyPr/>
                    <a:lstStyle/>
                    <a:p>
                      <a:pPr marL="163513" indent="17463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29.09</a:t>
                      </a:r>
                    </a:p>
                    <a:p>
                      <a:pPr marL="163513" indent="17463" algn="ctr" defTabSz="914400" rtl="0" eaLnBrk="1" latinLnBrk="0" hangingPunct="1"/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63513" indent="17463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10.10</a:t>
                      </a:r>
                    </a:p>
                    <a:p>
                      <a:pPr marL="163513" indent="17463" algn="ctr" defTabSz="914400" rtl="0" eaLnBrk="1" latinLnBrk="0" hangingPunct="1"/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63513" indent="17463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20.10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Raleway" pitchFamily="2" charset="0"/>
                        <a:ea typeface="+mn-ea"/>
                        <a:cs typeface="+mn-cs"/>
                      </a:endParaRPr>
                    </a:p>
                  </a:txBody>
                  <a:tcPr marL="3715" marR="3715" marT="2533" marB="0" anchor="ctr">
                    <a:solidFill>
                      <a:srgbClr val="F6F3B4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588" algn="just" defTabSz="9144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</a:rPr>
                        <a:t>Проведение серии лекций:</a:t>
                      </a:r>
                    </a:p>
                    <a:p>
                      <a:pPr marL="88900" indent="-1588" algn="just" defTabSz="9144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</a:rPr>
                        <a:t> №1 «Реализация принципов интенсификации, профессионализации и цифровизации, заложенных в МПОД и ПРП, для разработки УП и РП ОД»</a:t>
                      </a:r>
                    </a:p>
                    <a:p>
                      <a:pPr marL="88900" indent="-1588" algn="just" defTabSz="9144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</a:rPr>
                        <a:t>№2 «Применение технологических карт как элемента ПУМК для профессионализации образовательных материалов»</a:t>
                      </a:r>
                    </a:p>
                    <a:p>
                      <a:pPr marL="88900" indent="-1588" algn="just" defTabSz="9144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</a:rPr>
                        <a:t>№3 «Механизмы реализации планируемых результатов в соответствии с ФГОС СОО и ФГОС СПО через фонды оценочных средств».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 anchor="ctr">
                    <a:solidFill>
                      <a:srgbClr val="F6F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12253"/>
                  </a:ext>
                </a:extLst>
              </a:tr>
              <a:tr h="437640">
                <a:tc>
                  <a:txBody>
                    <a:bodyPr/>
                    <a:lstStyle/>
                    <a:p>
                      <a:pPr marL="163513" indent="17463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29.09-25.10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15" marR="3715" marT="253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588" algn="just" defTabSz="9144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</a:rPr>
                        <a:t>Самостоятельная работа - разработка комплектов методических материалов: РП, </a:t>
                      </a: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</a:rPr>
                        <a:t>УМК (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</a:rPr>
                        <a:t>не менее 2 ТК+ФОС), УП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15" marR="3715" marT="253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141750"/>
                  </a:ext>
                </a:extLst>
              </a:tr>
              <a:tr h="591581">
                <a:tc>
                  <a:txBody>
                    <a:bodyPr/>
                    <a:lstStyle/>
                    <a:p>
                      <a:pPr marL="163513" indent="17463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05.10. -25.10.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15" marR="3715" marT="2533" marB="0" anchor="ctr">
                    <a:solidFill>
                      <a:srgbClr val="F6F3B4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588" algn="just" defTabSz="9144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</a:rPr>
                        <a:t>Трансляция видеороликов «Ответы на часто задаваемые вопросы по лекции»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05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6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838" y="4333875"/>
            <a:ext cx="2524125" cy="2524125"/>
          </a:xfrm>
          <a:prstGeom prst="rect">
            <a:avLst/>
          </a:prstGeom>
        </p:spPr>
      </p:pic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84B325A5-95EF-4DEA-B510-77FF3447A09E}"/>
              </a:ext>
            </a:extLst>
          </p:cNvPr>
          <p:cNvSpPr/>
          <p:nvPr/>
        </p:nvSpPr>
        <p:spPr>
          <a:xfrm>
            <a:off x="137431" y="1757087"/>
            <a:ext cx="1797588" cy="998668"/>
          </a:xfrm>
          <a:prstGeom prst="rightArrow">
            <a:avLst>
              <a:gd name="adj1" fmla="val 87542"/>
              <a:gd name="adj2" fmla="val 28940"/>
            </a:avLst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НОЯБРЬ-ДЕКАБРЬ</a:t>
            </a:r>
          </a:p>
        </p:txBody>
      </p:sp>
      <p:sp>
        <p:nvSpPr>
          <p:cNvPr id="25" name="Скругленный прямоугольник 22">
            <a:extLst>
              <a:ext uri="{FF2B5EF4-FFF2-40B4-BE49-F238E27FC236}">
                <a16:creationId xmlns:a16="http://schemas.microsoft.com/office/drawing/2014/main" id="{BEE3BD51-1B08-4DBA-A8D0-3E7429D7F8F3}"/>
              </a:ext>
            </a:extLst>
          </p:cNvPr>
          <p:cNvSpPr/>
          <p:nvPr/>
        </p:nvSpPr>
        <p:spPr>
          <a:xfrm>
            <a:off x="0" y="-10461"/>
            <a:ext cx="12192000" cy="521018"/>
          </a:xfrm>
          <a:prstGeom prst="roundRect">
            <a:avLst/>
          </a:prstGeom>
          <a:solidFill>
            <a:srgbClr val="003580"/>
          </a:solidFill>
          <a:ln>
            <a:solidFill>
              <a:srgbClr val="003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План-график процедуры внедрения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8EEF591-2095-432E-BB7A-46BBE6D89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683848"/>
              </p:ext>
            </p:extLst>
          </p:nvPr>
        </p:nvGraphicFramePr>
        <p:xfrm>
          <a:off x="2298287" y="615772"/>
          <a:ext cx="9707416" cy="602989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098289">
                  <a:extLst>
                    <a:ext uri="{9D8B030D-6E8A-4147-A177-3AD203B41FA5}">
                      <a16:colId xmlns:a16="http://schemas.microsoft.com/office/drawing/2014/main" val="3447706908"/>
                    </a:ext>
                  </a:extLst>
                </a:gridCol>
                <a:gridCol w="8609127">
                  <a:extLst>
                    <a:ext uri="{9D8B030D-6E8A-4147-A177-3AD203B41FA5}">
                      <a16:colId xmlns:a16="http://schemas.microsoft.com/office/drawing/2014/main" val="3686934662"/>
                    </a:ext>
                  </a:extLst>
                </a:gridCol>
              </a:tblGrid>
              <a:tr h="148465">
                <a:tc>
                  <a:txBody>
                    <a:bodyPr/>
                    <a:lstStyle/>
                    <a:p>
                      <a:pPr marL="64770" indent="8890"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Сроки 2022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5" marR="3715" marT="2533" marB="0" anchor="ctr"/>
                </a:tc>
                <a:tc>
                  <a:txBody>
                    <a:bodyPr/>
                    <a:lstStyle/>
                    <a:p>
                      <a:pPr marL="90170" indent="448945"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Виды работ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5" marR="3715" marT="2533" marB="0" anchor="ctr"/>
                </a:tc>
                <a:extLst>
                  <a:ext uri="{0D108BD9-81ED-4DB2-BD59-A6C34878D82A}">
                    <a16:rowId xmlns:a16="http://schemas.microsoft.com/office/drawing/2014/main" val="1064770216"/>
                  </a:ext>
                </a:extLst>
              </a:tr>
              <a:tr h="379029">
                <a:tc>
                  <a:txBody>
                    <a:bodyPr/>
                    <a:lstStyle/>
                    <a:p>
                      <a:pPr marL="163513" indent="17463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30.11</a:t>
                      </a:r>
                    </a:p>
                  </a:txBody>
                  <a:tcPr marL="3715" marR="3715" marT="2533" marB="0" anchor="ctr">
                    <a:solidFill>
                      <a:srgbClr val="F6F3B4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-1588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Мониторинг охвата и эффективности внедрения методической системы преподавания ОД по 8 общеобразовательным (обязательным) дисциплинам </a:t>
                      </a:r>
                    </a:p>
                  </a:txBody>
                  <a:tcPr marL="3715" marR="3715" marT="2533" marB="0" anchor="ctr">
                    <a:solidFill>
                      <a:srgbClr val="F6F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89924"/>
                  </a:ext>
                </a:extLst>
              </a:tr>
              <a:tr h="379029">
                <a:tc>
                  <a:txBody>
                    <a:bodyPr/>
                    <a:lstStyle/>
                    <a:p>
                      <a:pPr marL="163513" indent="17463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11.11</a:t>
                      </a:r>
                    </a:p>
                    <a:p>
                      <a:pPr marL="163513" indent="17463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21.11</a:t>
                      </a:r>
                    </a:p>
                  </a:txBody>
                  <a:tcPr marL="3715" marR="3715" marT="253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588" algn="just" defTabSz="9144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Заполнение отчетов :</a:t>
                      </a:r>
                    </a:p>
                    <a:p>
                      <a:pPr marL="373062" indent="-285750" algn="just" defTabSz="914400" rtl="0" eaLnBrk="1" latinLnBrk="0" hangingPunct="1">
                        <a:buFontTx/>
                        <a:buChar char="-"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ФПП</a:t>
                      </a:r>
                    </a:p>
                    <a:p>
                      <a:pPr marL="373062" indent="-285750" algn="just" defTabSz="914400" rtl="0" eaLnBrk="1" latinLnBrk="0" hangingPunct="1">
                        <a:buFontTx/>
                        <a:buChar char="-"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регионального оператора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846009"/>
                  </a:ext>
                </a:extLst>
              </a:tr>
              <a:tr h="379029">
                <a:tc>
                  <a:txBody>
                    <a:bodyPr/>
                    <a:lstStyle/>
                    <a:p>
                      <a:pPr marL="163513" indent="17463" algn="ctr"/>
                      <a:r>
                        <a:rPr lang="ru-RU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27.10-12.12</a:t>
                      </a:r>
                      <a:endParaRPr lang="ru-RU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5" marR="3715" marT="253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588" algn="just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 методических материалов «Лучшие образовательные модели реализации общеобразовательной подготовки»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15" marR="3715" marT="253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29629"/>
                  </a:ext>
                </a:extLst>
              </a:tr>
              <a:tr h="379029">
                <a:tc>
                  <a:txBody>
                    <a:bodyPr/>
                    <a:lstStyle/>
                    <a:p>
                      <a:pPr marL="163513" indent="17463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27.10-11.11</a:t>
                      </a:r>
                    </a:p>
                  </a:txBody>
                  <a:tcPr marL="3715" marR="3715" marT="2533" marB="0" anchor="ctr">
                    <a:solidFill>
                      <a:srgbClr val="F6F3B4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588" algn="just" defTabSz="914400" rtl="0" eaLnBrk="1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Организация и проведение оценки рабочих методических материалов</a:t>
                      </a:r>
                    </a:p>
                  </a:txBody>
                  <a:tcPr marL="3715" marR="3715" marT="2533" marB="0" anchor="ctr">
                    <a:solidFill>
                      <a:srgbClr val="F6F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12253"/>
                  </a:ext>
                </a:extLst>
              </a:tr>
              <a:tr h="379029">
                <a:tc>
                  <a:txBody>
                    <a:bodyPr/>
                    <a:lstStyle/>
                    <a:p>
                      <a:pPr marL="163513" indent="17463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11.11-18.11</a:t>
                      </a:r>
                    </a:p>
                  </a:txBody>
                  <a:tcPr marL="3715" marR="3715" marT="253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Круглый стол «Обсуждение результатов работы ФПП и региональных операторов, определение лучших методических материалов по ОД» по федеральным округам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141750"/>
                  </a:ext>
                </a:extLst>
              </a:tr>
              <a:tr h="379029">
                <a:tc>
                  <a:txBody>
                    <a:bodyPr/>
                    <a:lstStyle/>
                    <a:p>
                      <a:pPr marL="163513" indent="17463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11.11-10.12</a:t>
                      </a:r>
                    </a:p>
                  </a:txBody>
                  <a:tcPr marL="3715" marR="3715" marT="2533" marB="0" anchor="ctr">
                    <a:solidFill>
                      <a:srgbClr val="F6F3B4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-1588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экспертных групп ЦМС СПО по анализу лучших практик для определения победителей конкурса</a:t>
                      </a:r>
                    </a:p>
                  </a:txBody>
                  <a:tcPr marL="68580" marR="68580" marT="0" marB="0" anchor="ctr">
                    <a:solidFill>
                      <a:srgbClr val="F6F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050025"/>
                  </a:ext>
                </a:extLst>
              </a:tr>
              <a:tr h="379029">
                <a:tc>
                  <a:txBody>
                    <a:bodyPr/>
                    <a:lstStyle/>
                    <a:p>
                      <a:pPr marL="163513" indent="17463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10.12– 12.12</a:t>
                      </a:r>
                    </a:p>
                  </a:txBody>
                  <a:tcPr marL="3715" marR="3715" marT="2533" marB="0" anchor="ctr">
                    <a:solidFill>
                      <a:srgbClr val="F6F3B4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588" algn="just" defTabSz="914400" rtl="0" eaLnBrk="1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Трансляция лучших практик и размещение материалов на информационном ресурсе</a:t>
                      </a:r>
                    </a:p>
                  </a:txBody>
                  <a:tcPr marL="3715" marR="3715" marT="2533" marB="0" anchor="ctr">
                    <a:solidFill>
                      <a:srgbClr val="F6F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786714"/>
                  </a:ext>
                </a:extLst>
              </a:tr>
              <a:tr h="504791">
                <a:tc>
                  <a:txBody>
                    <a:bodyPr/>
                    <a:lstStyle/>
                    <a:p>
                      <a:pPr marL="163513" indent="17463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11.11-25.11</a:t>
                      </a:r>
                    </a:p>
                  </a:txBody>
                  <a:tcPr marL="3715" marR="3715" marT="2533" marB="0" anchor="ctr">
                    <a:solidFill>
                      <a:srgbClr val="F6F3B4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-1588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анализа результатов внедрения и подготовка перечня актуальных доработок механизмов внедрения методических продуктов по 8 общеобразовательным (обязательным) дисциплинам </a:t>
                      </a:r>
                    </a:p>
                  </a:txBody>
                  <a:tcPr marL="3715" marR="3715" marT="2533" marB="0" anchor="ctr">
                    <a:solidFill>
                      <a:srgbClr val="F6F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406998"/>
                  </a:ext>
                </a:extLst>
              </a:tr>
              <a:tr h="504791">
                <a:tc>
                  <a:txBody>
                    <a:bodyPr/>
                    <a:lstStyle/>
                    <a:p>
                      <a:pPr marL="163513" indent="17463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15.11-30.11</a:t>
                      </a:r>
                    </a:p>
                  </a:txBody>
                  <a:tcPr marL="3715" marR="3715" marT="253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Проектно-аналитический интенсив «Перспективные модели преподавания ОД в СПО»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53189"/>
                  </a:ext>
                </a:extLst>
              </a:tr>
              <a:tr h="379029">
                <a:tc>
                  <a:txBody>
                    <a:bodyPr/>
                    <a:lstStyle/>
                    <a:p>
                      <a:pPr marL="163513" indent="17463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</a:p>
                    <a:p>
                      <a:pPr marL="163513" indent="17463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15.12</a:t>
                      </a:r>
                    </a:p>
                  </a:txBody>
                  <a:tcPr marL="3715" marR="3715" marT="253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-15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Научно-практическая конференция «Актуальные вопросы реализации общеобразовательной подготовки при реализации образовательных программ СПО»</a:t>
                      </a:r>
                    </a:p>
                  </a:txBody>
                  <a:tcPr marL="3715" marR="3715" marT="253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79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4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78BB7096-A51B-F8AC-5F7D-F44A2D4CD5A6}"/>
              </a:ext>
            </a:extLst>
          </p:cNvPr>
          <p:cNvGrpSpPr/>
          <p:nvPr/>
        </p:nvGrpSpPr>
        <p:grpSpPr>
          <a:xfrm>
            <a:off x="819015" y="939419"/>
            <a:ext cx="11169785" cy="5821594"/>
            <a:chOff x="2095500" y="1183055"/>
            <a:chExt cx="7489848" cy="5306053"/>
          </a:xfrm>
        </p:grpSpPr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0AAB1E6B-6093-E3B0-A386-20602010D400}"/>
                </a:ext>
              </a:extLst>
            </p:cNvPr>
            <p:cNvCxnSpPr>
              <a:cxnSpLocks/>
              <a:stCxn id="2" idx="2"/>
              <a:endCxn id="10" idx="0"/>
            </p:cNvCxnSpPr>
            <p:nvPr/>
          </p:nvCxnSpPr>
          <p:spPr>
            <a:xfrm>
              <a:off x="4380718" y="2271712"/>
              <a:ext cx="6723" cy="339147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15172BC7-DAF6-0C6B-D995-0E40F542D80E}"/>
                </a:ext>
              </a:extLst>
            </p:cNvPr>
            <p:cNvCxnSpPr/>
            <p:nvPr/>
          </p:nvCxnSpPr>
          <p:spPr>
            <a:xfrm>
              <a:off x="3491508" y="3574719"/>
              <a:ext cx="0" cy="609601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AADBC25F-3F4D-00E0-4BC3-D643246B4523}"/>
                </a:ext>
              </a:extLst>
            </p:cNvPr>
            <p:cNvCxnSpPr>
              <a:cxnSpLocks/>
            </p:cNvCxnSpPr>
            <p:nvPr/>
          </p:nvCxnSpPr>
          <p:spPr>
            <a:xfrm>
              <a:off x="4295581" y="3560646"/>
              <a:ext cx="6524" cy="104496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990FCB3E-0C39-5E1F-EEDB-42D29BC91030}"/>
                </a:ext>
              </a:extLst>
            </p:cNvPr>
            <p:cNvCxnSpPr>
              <a:cxnSpLocks/>
            </p:cNvCxnSpPr>
            <p:nvPr/>
          </p:nvCxnSpPr>
          <p:spPr>
            <a:xfrm>
              <a:off x="5191908" y="3568059"/>
              <a:ext cx="0" cy="1327791"/>
            </a:xfrm>
            <a:prstGeom prst="line">
              <a:avLst/>
            </a:prstGeom>
            <a:ln w="38100">
              <a:solidFill>
                <a:srgbClr val="D9560D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47DB78A2-48AE-A0A2-FD34-E2E5F225A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5500" y="4895850"/>
              <a:ext cx="3096408" cy="0"/>
            </a:xfrm>
            <a:prstGeom prst="line">
              <a:avLst/>
            </a:prstGeom>
            <a:ln w="38100">
              <a:solidFill>
                <a:srgbClr val="D9560D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34F13529-B5D8-8EBC-9A16-040D8E42CE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6025" y="4600575"/>
              <a:ext cx="1816080" cy="503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9CD578DD-7953-7C7E-583A-FC8CB2EBAE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6075" y="4184320"/>
              <a:ext cx="605433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415C0CE2-7035-B453-DF52-6ACA393A4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6075" y="2128840"/>
              <a:ext cx="0" cy="205548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F440F694-E436-7DF6-4EAD-CF279D6372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6025" y="1826422"/>
              <a:ext cx="0" cy="277177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80CCBE52-D8D8-CD63-4329-51147AD220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5500" y="1519241"/>
              <a:ext cx="0" cy="3376609"/>
            </a:xfrm>
            <a:prstGeom prst="line">
              <a:avLst/>
            </a:prstGeom>
            <a:ln w="38100">
              <a:solidFill>
                <a:srgbClr val="D9560D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>
              <a:extLst>
                <a:ext uri="{FF2B5EF4-FFF2-40B4-BE49-F238E27FC236}">
                  <a16:creationId xmlns:a16="http://schemas.microsoft.com/office/drawing/2014/main" id="{88864F18-3F0A-FAC0-8A5D-E66906238207}"/>
                </a:ext>
              </a:extLst>
            </p:cNvPr>
            <p:cNvCxnSpPr/>
            <p:nvPr/>
          </p:nvCxnSpPr>
          <p:spPr>
            <a:xfrm>
              <a:off x="2095500" y="1519241"/>
              <a:ext cx="971551" cy="0"/>
            </a:xfrm>
            <a:prstGeom prst="straightConnector1">
              <a:avLst/>
            </a:prstGeom>
            <a:ln w="38100">
              <a:solidFill>
                <a:srgbClr val="D9560D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>
              <a:extLst>
                <a:ext uri="{FF2B5EF4-FFF2-40B4-BE49-F238E27FC236}">
                  <a16:creationId xmlns:a16="http://schemas.microsoft.com/office/drawing/2014/main" id="{84EABE78-43A9-2296-062A-3B8A3EF34DEF}"/>
                </a:ext>
              </a:extLst>
            </p:cNvPr>
            <p:cNvCxnSpPr>
              <a:cxnSpLocks/>
            </p:cNvCxnSpPr>
            <p:nvPr/>
          </p:nvCxnSpPr>
          <p:spPr>
            <a:xfrm>
              <a:off x="2486025" y="1826422"/>
              <a:ext cx="581026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>
              <a:extLst>
                <a:ext uri="{FF2B5EF4-FFF2-40B4-BE49-F238E27FC236}">
                  <a16:creationId xmlns:a16="http://schemas.microsoft.com/office/drawing/2014/main" id="{D1BE8DDE-E2E9-1A0E-FE17-880DDD5DD50D}"/>
                </a:ext>
              </a:extLst>
            </p:cNvPr>
            <p:cNvCxnSpPr/>
            <p:nvPr/>
          </p:nvCxnSpPr>
          <p:spPr>
            <a:xfrm>
              <a:off x="2886075" y="2128840"/>
              <a:ext cx="18097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7AB11A69-6A39-BC6E-55D0-39B9B43505EE}"/>
                </a:ext>
              </a:extLst>
            </p:cNvPr>
            <p:cNvCxnSpPr>
              <a:cxnSpLocks/>
            </p:cNvCxnSpPr>
            <p:nvPr/>
          </p:nvCxnSpPr>
          <p:spPr>
            <a:xfrm>
              <a:off x="5695559" y="2128840"/>
              <a:ext cx="800881" cy="0"/>
            </a:xfrm>
            <a:prstGeom prst="line">
              <a:avLst/>
            </a:prstGeom>
            <a:ln w="2857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FFA8006D-FB47-AFC9-769B-0D4D2B3C9EC4}"/>
                </a:ext>
              </a:extLst>
            </p:cNvPr>
            <p:cNvSpPr/>
            <p:nvPr/>
          </p:nvSpPr>
          <p:spPr>
            <a:xfrm>
              <a:off x="5843198" y="2487878"/>
              <a:ext cx="1304925" cy="34766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Экспертиза</a:t>
              </a:r>
            </a:p>
          </p:txBody>
        </p:sp>
        <p:cxnSp>
          <p:nvCxnSpPr>
            <p:cNvPr id="83" name="Прямая соединительная линия 82">
              <a:extLst>
                <a:ext uri="{FF2B5EF4-FFF2-40B4-BE49-F238E27FC236}">
                  <a16:creationId xmlns:a16="http://schemas.microsoft.com/office/drawing/2014/main" id="{2691B358-D5C5-6EA0-2F05-0A2E44283716}"/>
                </a:ext>
              </a:extLst>
            </p:cNvPr>
            <p:cNvCxnSpPr>
              <a:cxnSpLocks/>
            </p:cNvCxnSpPr>
            <p:nvPr/>
          </p:nvCxnSpPr>
          <p:spPr>
            <a:xfrm>
              <a:off x="6495661" y="2835542"/>
              <a:ext cx="1172" cy="320803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93415EE5-011F-1147-73F2-AB35D1BC4CB5}"/>
                </a:ext>
              </a:extLst>
            </p:cNvPr>
            <p:cNvSpPr/>
            <p:nvPr/>
          </p:nvSpPr>
          <p:spPr>
            <a:xfrm>
              <a:off x="5844370" y="3156345"/>
              <a:ext cx="1304925" cy="34766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ЦМС СПО ИРПО</a:t>
              </a:r>
            </a:p>
          </p:txBody>
        </p:sp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31997C7F-2D1C-70BA-C133-C500BACFBBF4}"/>
                </a:ext>
              </a:extLst>
            </p:cNvPr>
            <p:cNvSpPr/>
            <p:nvPr/>
          </p:nvSpPr>
          <p:spPr>
            <a:xfrm>
              <a:off x="5844370" y="3809997"/>
              <a:ext cx="1304925" cy="711787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Отбор лучших образовательных моделей общеобразовательной подготовки по УГПС</a:t>
              </a:r>
            </a:p>
          </p:txBody>
        </p: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AF52E728-9BA8-31DC-13A9-019B96C9209B}"/>
                </a:ext>
              </a:extLst>
            </p:cNvPr>
            <p:cNvCxnSpPr>
              <a:cxnSpLocks/>
            </p:cNvCxnSpPr>
            <p:nvPr/>
          </p:nvCxnSpPr>
          <p:spPr>
            <a:xfrm>
              <a:off x="6496833" y="3504009"/>
              <a:ext cx="0" cy="305988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>
              <a:extLst>
                <a:ext uri="{FF2B5EF4-FFF2-40B4-BE49-F238E27FC236}">
                  <a16:creationId xmlns:a16="http://schemas.microsoft.com/office/drawing/2014/main" id="{2DA895D9-9162-83A7-04FA-9B2915F70B85}"/>
                </a:ext>
              </a:extLst>
            </p:cNvPr>
            <p:cNvCxnSpPr/>
            <p:nvPr/>
          </p:nvCxnSpPr>
          <p:spPr>
            <a:xfrm>
              <a:off x="5695559" y="1519241"/>
              <a:ext cx="2095891" cy="0"/>
            </a:xfrm>
            <a:prstGeom prst="straightConnector1">
              <a:avLst/>
            </a:prstGeom>
            <a:ln w="38100">
              <a:solidFill>
                <a:srgbClr val="D9560D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 стрелкой 107">
              <a:extLst>
                <a:ext uri="{FF2B5EF4-FFF2-40B4-BE49-F238E27FC236}">
                  <a16:creationId xmlns:a16="http://schemas.microsoft.com/office/drawing/2014/main" id="{5C1481FA-4DA6-9A93-78D0-0AABC9005C79}"/>
                </a:ext>
              </a:extLst>
            </p:cNvPr>
            <p:cNvCxnSpPr>
              <a:cxnSpLocks/>
            </p:cNvCxnSpPr>
            <p:nvPr/>
          </p:nvCxnSpPr>
          <p:spPr>
            <a:xfrm>
              <a:off x="5695951" y="1826422"/>
              <a:ext cx="2095499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1" name="Прямоугольник: скругленные углы 110">
              <a:extLst>
                <a:ext uri="{FF2B5EF4-FFF2-40B4-BE49-F238E27FC236}">
                  <a16:creationId xmlns:a16="http://schemas.microsoft.com/office/drawing/2014/main" id="{06979266-5A9A-3C64-2078-C20BEE8E2E90}"/>
                </a:ext>
              </a:extLst>
            </p:cNvPr>
            <p:cNvSpPr/>
            <p:nvPr/>
          </p:nvSpPr>
          <p:spPr>
            <a:xfrm>
              <a:off x="7796212" y="1183055"/>
              <a:ext cx="1789136" cy="114555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100000">
                    <a:srgbClr val="FFFF00"/>
                  </a:gs>
                  <a:gs pos="0">
                    <a:srgbClr val="0070C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Взаимопроверка методических материалов участниками внедрения</a:t>
              </a:r>
            </a:p>
            <a:p>
              <a:pPr algn="ctr"/>
              <a:endParaRPr lang="ru-RU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 экспертных заключения на каждый комплект методических материалов</a:t>
              </a:r>
            </a:p>
          </p:txBody>
        </p:sp>
        <p:cxnSp>
          <p:nvCxnSpPr>
            <p:cNvPr id="114" name="Прямая соединительная линия 113">
              <a:extLst>
                <a:ext uri="{FF2B5EF4-FFF2-40B4-BE49-F238E27FC236}">
                  <a16:creationId xmlns:a16="http://schemas.microsoft.com/office/drawing/2014/main" id="{8D245925-7961-43DE-B44B-0B2500AA2CE6}"/>
                </a:ext>
              </a:extLst>
            </p:cNvPr>
            <p:cNvCxnSpPr>
              <a:cxnSpLocks/>
            </p:cNvCxnSpPr>
            <p:nvPr/>
          </p:nvCxnSpPr>
          <p:spPr>
            <a:xfrm>
              <a:off x="8690780" y="2328605"/>
              <a:ext cx="0" cy="9201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Прямоугольник: скругленные углы 115">
              <a:extLst>
                <a:ext uri="{FF2B5EF4-FFF2-40B4-BE49-F238E27FC236}">
                  <a16:creationId xmlns:a16="http://schemas.microsoft.com/office/drawing/2014/main" id="{E69E3521-0527-F29C-92EF-63DE9CE8AAF7}"/>
                </a:ext>
              </a:extLst>
            </p:cNvPr>
            <p:cNvSpPr/>
            <p:nvPr/>
          </p:nvSpPr>
          <p:spPr>
            <a:xfrm>
              <a:off x="7800975" y="2420616"/>
              <a:ext cx="1779609" cy="104452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Региональный оператор/</a:t>
              </a:r>
            </a:p>
            <a:p>
              <a:pPr algn="ctr"/>
              <a:r>
                <a:rPr lang="ru-RU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объединение региональных операторов</a:t>
              </a:r>
            </a:p>
            <a:p>
              <a:pPr algn="ctr"/>
              <a:endParaRPr lang="ru-RU" sz="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ru-RU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Отбор одной лучшей образовательной модели </a:t>
              </a:r>
            </a:p>
            <a:p>
              <a:pPr algn="ctr"/>
              <a:r>
                <a:rPr lang="ru-RU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по каждой ОД по региону</a:t>
              </a:r>
            </a:p>
          </p:txBody>
        </p:sp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B7521B08-5FBE-6BEC-921E-544C95CDDA88}"/>
                </a:ext>
              </a:extLst>
            </p:cNvPr>
            <p:cNvSpPr/>
            <p:nvPr/>
          </p:nvSpPr>
          <p:spPr>
            <a:xfrm>
              <a:off x="7800976" y="3626847"/>
              <a:ext cx="1779608" cy="1114947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Федеральный округ</a:t>
              </a:r>
            </a:p>
            <a:p>
              <a:pPr algn="ctr"/>
              <a:endParaRPr lang="ru-RU" sz="5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Организация круглого стола</a:t>
              </a:r>
            </a:p>
            <a:p>
              <a:pPr algn="ctr"/>
              <a:endParaRPr lang="ru-RU" sz="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Отбор одной лучшей образовательной модели </a:t>
              </a:r>
            </a:p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по каждой ОД по ФО</a:t>
              </a:r>
            </a:p>
          </p:txBody>
        </p:sp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71C1C342-7DE3-0038-09AF-7C226BBC948F}"/>
                </a:ext>
              </a:extLst>
            </p:cNvPr>
            <p:cNvSpPr/>
            <p:nvPr/>
          </p:nvSpPr>
          <p:spPr>
            <a:xfrm>
              <a:off x="7801751" y="4886217"/>
              <a:ext cx="1774070" cy="549255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ЦМС СПО ИРПО</a:t>
              </a:r>
            </a:p>
            <a:p>
              <a:pPr algn="ctr"/>
              <a:endParaRPr lang="ru-RU" sz="3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Временные предметные коллективы</a:t>
              </a:r>
            </a:p>
          </p:txBody>
        </p:sp>
        <p:sp>
          <p:nvSpPr>
            <p:cNvPr id="135" name="Прямоугольник: скругленные углы 134">
              <a:extLst>
                <a:ext uri="{FF2B5EF4-FFF2-40B4-BE49-F238E27FC236}">
                  <a16:creationId xmlns:a16="http://schemas.microsoft.com/office/drawing/2014/main" id="{50973590-A328-77E8-A337-17BDB55DCB01}"/>
                </a:ext>
              </a:extLst>
            </p:cNvPr>
            <p:cNvSpPr/>
            <p:nvPr/>
          </p:nvSpPr>
          <p:spPr>
            <a:xfrm>
              <a:off x="7800195" y="5534732"/>
              <a:ext cx="1774071" cy="427487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Отбор лучших образовательных моделей общеобразовательной подготовки по ОД</a:t>
              </a:r>
            </a:p>
          </p:txBody>
        </p:sp>
        <p:cxnSp>
          <p:nvCxnSpPr>
            <p:cNvPr id="137" name="Прямая соединительная линия 136">
              <a:extLst>
                <a:ext uri="{FF2B5EF4-FFF2-40B4-BE49-F238E27FC236}">
                  <a16:creationId xmlns:a16="http://schemas.microsoft.com/office/drawing/2014/main" id="{16F59502-6128-973A-A8C2-10CC86F91933}"/>
                </a:ext>
              </a:extLst>
            </p:cNvPr>
            <p:cNvCxnSpPr>
              <a:cxnSpLocks/>
            </p:cNvCxnSpPr>
            <p:nvPr/>
          </p:nvCxnSpPr>
          <p:spPr>
            <a:xfrm>
              <a:off x="8690780" y="3465136"/>
              <a:ext cx="0" cy="16171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>
              <a:extLst>
                <a:ext uri="{FF2B5EF4-FFF2-40B4-BE49-F238E27FC236}">
                  <a16:creationId xmlns:a16="http://schemas.microsoft.com/office/drawing/2014/main" id="{8EB3E784-D0C1-FC84-ECE3-B17FDA4DB1CE}"/>
                </a:ext>
              </a:extLst>
            </p:cNvPr>
            <p:cNvCxnSpPr>
              <a:cxnSpLocks/>
              <a:stCxn id="121" idx="2"/>
              <a:endCxn id="127" idx="0"/>
            </p:cNvCxnSpPr>
            <p:nvPr/>
          </p:nvCxnSpPr>
          <p:spPr>
            <a:xfrm flipH="1">
              <a:off x="8688786" y="4741794"/>
              <a:ext cx="1994" cy="1444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>
              <a:extLst>
                <a:ext uri="{FF2B5EF4-FFF2-40B4-BE49-F238E27FC236}">
                  <a16:creationId xmlns:a16="http://schemas.microsoft.com/office/drawing/2014/main" id="{53F21833-1228-95AF-CDE6-22A68492AB29}"/>
                </a:ext>
              </a:extLst>
            </p:cNvPr>
            <p:cNvCxnSpPr>
              <a:cxnSpLocks/>
              <a:stCxn id="127" idx="2"/>
              <a:endCxn id="135" idx="0"/>
            </p:cNvCxnSpPr>
            <p:nvPr/>
          </p:nvCxnSpPr>
          <p:spPr>
            <a:xfrm flipH="1">
              <a:off x="8687231" y="5435473"/>
              <a:ext cx="1555" cy="992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Прямая соединительная линия 204">
              <a:extLst>
                <a:ext uri="{FF2B5EF4-FFF2-40B4-BE49-F238E27FC236}">
                  <a16:creationId xmlns:a16="http://schemas.microsoft.com/office/drawing/2014/main" id="{F15AA3FC-309D-DB8F-9C7F-ED7E36CE2859}"/>
                </a:ext>
              </a:extLst>
            </p:cNvPr>
            <p:cNvCxnSpPr>
              <a:cxnSpLocks/>
            </p:cNvCxnSpPr>
            <p:nvPr/>
          </p:nvCxnSpPr>
          <p:spPr>
            <a:xfrm>
              <a:off x="6496051" y="4521784"/>
              <a:ext cx="0" cy="1539837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11" name="Прямоугольник: скругленные углы 210">
              <a:extLst>
                <a:ext uri="{FF2B5EF4-FFF2-40B4-BE49-F238E27FC236}">
                  <a16:creationId xmlns:a16="http://schemas.microsoft.com/office/drawing/2014/main" id="{096428C1-95E1-BA85-E4D9-B5DBEEB98CBB}"/>
                </a:ext>
              </a:extLst>
            </p:cNvPr>
            <p:cNvSpPr/>
            <p:nvPr/>
          </p:nvSpPr>
          <p:spPr>
            <a:xfrm>
              <a:off x="5856468" y="6061478"/>
              <a:ext cx="3719353" cy="4276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Размещение материалов на информационном ресурсе</a:t>
              </a:r>
            </a:p>
          </p:txBody>
        </p:sp>
        <p:cxnSp>
          <p:nvCxnSpPr>
            <p:cNvPr id="213" name="Прямая со стрелкой 212">
              <a:extLst>
                <a:ext uri="{FF2B5EF4-FFF2-40B4-BE49-F238E27FC236}">
                  <a16:creationId xmlns:a16="http://schemas.microsoft.com/office/drawing/2014/main" id="{17672F3D-D0A8-838F-A7A3-39E7DF15F592}"/>
                </a:ext>
              </a:extLst>
            </p:cNvPr>
            <p:cNvCxnSpPr>
              <a:cxnSpLocks/>
            </p:cNvCxnSpPr>
            <p:nvPr/>
          </p:nvCxnSpPr>
          <p:spPr>
            <a:xfrm>
              <a:off x="6495661" y="2123755"/>
              <a:ext cx="0" cy="364123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74" name="Прямоугольник: скругленные углы 173">
              <a:extLst>
                <a:ext uri="{FF2B5EF4-FFF2-40B4-BE49-F238E27FC236}">
                  <a16:creationId xmlns:a16="http://schemas.microsoft.com/office/drawing/2014/main" id="{E3C36C6C-7958-5F13-CBCA-FBD5159E7DBE}"/>
                </a:ext>
              </a:extLst>
            </p:cNvPr>
            <p:cNvSpPr/>
            <p:nvPr/>
          </p:nvSpPr>
          <p:spPr>
            <a:xfrm>
              <a:off x="3072793" y="3339364"/>
              <a:ext cx="806069" cy="42335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ОП УГПС - рекомендация</a:t>
              </a:r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EFED909E-BFFF-893A-1903-B8A4A0AE4BAD}"/>
                </a:ext>
              </a:extLst>
            </p:cNvPr>
            <p:cNvSpPr/>
            <p:nvPr/>
          </p:nvSpPr>
          <p:spPr>
            <a:xfrm>
              <a:off x="3949135" y="3337901"/>
              <a:ext cx="767582" cy="42335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ОП профессии</a:t>
              </a:r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1147F7C9-B25E-324A-4296-C8DF15387899}"/>
                </a:ext>
              </a:extLst>
            </p:cNvPr>
            <p:cNvSpPr/>
            <p:nvPr/>
          </p:nvSpPr>
          <p:spPr>
            <a:xfrm>
              <a:off x="4775189" y="3345312"/>
              <a:ext cx="833439" cy="40297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ОП специальности</a:t>
              </a:r>
            </a:p>
          </p:txBody>
        </p:sp>
        <p:cxnSp>
          <p:nvCxnSpPr>
            <p:cNvPr id="275" name="Прямая соединительная линия 274">
              <a:extLst>
                <a:ext uri="{FF2B5EF4-FFF2-40B4-BE49-F238E27FC236}">
                  <a16:creationId xmlns:a16="http://schemas.microsoft.com/office/drawing/2014/main" id="{9BBBC587-1F5E-05A8-E139-2394CE51AE54}"/>
                </a:ext>
              </a:extLst>
            </p:cNvPr>
            <p:cNvCxnSpPr>
              <a:cxnSpLocks/>
              <a:stCxn id="135" idx="2"/>
            </p:cNvCxnSpPr>
            <p:nvPr/>
          </p:nvCxnSpPr>
          <p:spPr>
            <a:xfrm flipH="1">
              <a:off x="8687230" y="5962219"/>
              <a:ext cx="1" cy="9926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1C4B2923-4C67-EBE3-63F9-19C789F85E4B}"/>
                </a:ext>
              </a:extLst>
            </p:cNvPr>
            <p:cNvSpPr/>
            <p:nvPr/>
          </p:nvSpPr>
          <p:spPr>
            <a:xfrm>
              <a:off x="3066268" y="1352546"/>
              <a:ext cx="2628900" cy="91916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Региональный оператор/объединение региональных операторов</a:t>
              </a: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1A320EDE-B14A-88B7-D0BA-ED58AE4336E4}"/>
                </a:ext>
              </a:extLst>
            </p:cNvPr>
            <p:cNvSpPr/>
            <p:nvPr/>
          </p:nvSpPr>
          <p:spPr>
            <a:xfrm>
              <a:off x="3072793" y="2610859"/>
              <a:ext cx="2629295" cy="31948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Федеральная пилотная площадка</a:t>
              </a: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1DB5E76C-C873-8730-098E-724E99124A49}"/>
                </a:ext>
              </a:extLst>
            </p:cNvPr>
            <p:cNvSpPr/>
            <p:nvPr/>
          </p:nvSpPr>
          <p:spPr>
            <a:xfrm>
              <a:off x="3062888" y="2950916"/>
              <a:ext cx="2629511" cy="319488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50" b="1" dirty="0">
                  <a:latin typeface="Segoe UI" panose="020B0502040204020203" pitchFamily="34" charset="0"/>
                  <a:cs typeface="Segoe UI" panose="020B0502040204020203" pitchFamily="34" charset="0"/>
                </a:rPr>
                <a:t>3 комплекта методических материалов</a:t>
              </a:r>
            </a:p>
          </p:txBody>
        </p: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A458247-806E-4FFE-A881-86AD5418ED65}"/>
              </a:ext>
            </a:extLst>
          </p:cNvPr>
          <p:cNvSpPr/>
          <p:nvPr/>
        </p:nvSpPr>
        <p:spPr>
          <a:xfrm>
            <a:off x="0" y="0"/>
            <a:ext cx="12192000" cy="910575"/>
          </a:xfrm>
          <a:prstGeom prst="rect">
            <a:avLst/>
          </a:prstGeom>
          <a:solidFill>
            <a:srgbClr val="253356"/>
          </a:solidFill>
          <a:ln>
            <a:solidFill>
              <a:srgbClr val="25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Экспертиза методических материалов</a:t>
            </a:r>
          </a:p>
          <a:p>
            <a:pPr algn="ctr"/>
            <a:r>
              <a:rPr lang="ru-RU" sz="2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Конкурс «Лучшие образовательные модели реализации общеобразовательной подготовки»</a:t>
            </a:r>
            <a:endParaRPr lang="ru-RU" sz="2000" b="1" dirty="0">
              <a:solidFill>
                <a:schemeClr val="bg1"/>
              </a:solidFill>
              <a:latin typeface="Raleway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FB0CF9-9A9C-D4CD-A34F-9C510B64B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" y="4442691"/>
            <a:ext cx="1719194" cy="2415309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D4A283E7-80E3-4037-BF0D-F3CC8DF259D4}"/>
              </a:ext>
            </a:extLst>
          </p:cNvPr>
          <p:cNvSpPr/>
          <p:nvPr/>
        </p:nvSpPr>
        <p:spPr>
          <a:xfrm>
            <a:off x="3134413" y="2162657"/>
            <a:ext cx="1202109" cy="26083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 УГПС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98C7F7CD-F2F4-4C94-8285-C9110CB4412D}"/>
              </a:ext>
            </a:extLst>
          </p:cNvPr>
          <p:cNvSpPr/>
          <p:nvPr/>
        </p:nvSpPr>
        <p:spPr>
          <a:xfrm>
            <a:off x="1697317" y="4234900"/>
            <a:ext cx="1302492" cy="26083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Файл с комплектом ММ по коду УГПС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E483AAD6-D2B9-4EB0-894C-AE73C06E902B}"/>
              </a:ext>
            </a:extLst>
          </p:cNvPr>
          <p:cNvSpPr/>
          <p:nvPr/>
        </p:nvSpPr>
        <p:spPr>
          <a:xfrm>
            <a:off x="3295711" y="4303039"/>
            <a:ext cx="990210" cy="3151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Архив ММ по ХХ.ХХ.ХХ профессии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957E92B6-E02B-4E77-BCAC-79877300E1F8}"/>
              </a:ext>
            </a:extLst>
          </p:cNvPr>
          <p:cNvSpPr/>
          <p:nvPr/>
        </p:nvSpPr>
        <p:spPr>
          <a:xfrm>
            <a:off x="4426581" y="4618182"/>
            <a:ext cx="990210" cy="3151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Архив ММ по ХХ.ХХ.ХХ специальности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783FBF51-CA5D-45F8-872E-618828D9783C}"/>
              </a:ext>
            </a:extLst>
          </p:cNvPr>
          <p:cNvSpPr/>
          <p:nvPr/>
        </p:nvSpPr>
        <p:spPr>
          <a:xfrm>
            <a:off x="6552073" y="1021452"/>
            <a:ext cx="2403758" cy="3151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Архив ММ по ХХ.ХХ.ХХ специальности</a:t>
            </a: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2AC79B76-63EE-42C6-A2F2-28A360F11BE8}"/>
              </a:ext>
            </a:extLst>
          </p:cNvPr>
          <p:cNvSpPr/>
          <p:nvPr/>
        </p:nvSpPr>
        <p:spPr>
          <a:xfrm>
            <a:off x="6673590" y="1369076"/>
            <a:ext cx="2154204" cy="3151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Архив ММ по ХХ.ХХ.ХХ профессии</a:t>
            </a: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E64D64FB-CDA7-4229-9A21-DA6184F50FBB}"/>
              </a:ext>
            </a:extLst>
          </p:cNvPr>
          <p:cNvSpPr/>
          <p:nvPr/>
        </p:nvSpPr>
        <p:spPr>
          <a:xfrm>
            <a:off x="6208179" y="2004851"/>
            <a:ext cx="1302492" cy="26083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Файл с комплектом ММ по коду УГПС</a:t>
            </a:r>
          </a:p>
        </p:txBody>
      </p:sp>
    </p:spTree>
    <p:extLst>
      <p:ext uri="{BB962C8B-B14F-4D97-AF65-F5344CB8AC3E}">
        <p14:creationId xmlns:p14="http://schemas.microsoft.com/office/powerpoint/2010/main" val="29269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044EA3-B777-F725-2D78-037DA8708119}"/>
              </a:ext>
            </a:extLst>
          </p:cNvPr>
          <p:cNvSpPr/>
          <p:nvPr/>
        </p:nvSpPr>
        <p:spPr>
          <a:xfrm>
            <a:off x="0" y="0"/>
            <a:ext cx="12192000" cy="793102"/>
          </a:xfrm>
          <a:prstGeom prst="rect">
            <a:avLst/>
          </a:prstGeom>
          <a:solidFill>
            <a:srgbClr val="253356"/>
          </a:solidFill>
          <a:ln>
            <a:solidFill>
              <a:srgbClr val="25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>
              <a:latin typeface="Raleway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23BB8-C2D8-4530-9BC1-0C0B5ECE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1"/>
            <a:ext cx="7806268" cy="79310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Raleway" pitchFamily="2" charset="0"/>
              </a:rPr>
              <a:t>Формы отчетности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71ED7E99-7CF0-40E6-83CB-D2778940C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583477"/>
              </p:ext>
            </p:extLst>
          </p:nvPr>
        </p:nvGraphicFramePr>
        <p:xfrm>
          <a:off x="0" y="793102"/>
          <a:ext cx="12191999" cy="612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954">
                  <a:extLst>
                    <a:ext uri="{9D8B030D-6E8A-4147-A177-3AD203B41FA5}">
                      <a16:colId xmlns:a16="http://schemas.microsoft.com/office/drawing/2014/main" val="1190248823"/>
                    </a:ext>
                  </a:extLst>
                </a:gridCol>
                <a:gridCol w="8741561">
                  <a:extLst>
                    <a:ext uri="{9D8B030D-6E8A-4147-A177-3AD203B41FA5}">
                      <a16:colId xmlns:a16="http://schemas.microsoft.com/office/drawing/2014/main" val="3427313550"/>
                    </a:ext>
                  </a:extLst>
                </a:gridCol>
                <a:gridCol w="1665484">
                  <a:extLst>
                    <a:ext uri="{9D8B030D-6E8A-4147-A177-3AD203B41FA5}">
                      <a16:colId xmlns:a16="http://schemas.microsoft.com/office/drawing/2014/main" val="3052332907"/>
                    </a:ext>
                  </a:extLst>
                </a:gridCol>
              </a:tblGrid>
              <a:tr h="62869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Участник внедрения</a:t>
                      </a:r>
                      <a:endParaRPr lang="ru-RU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Отчетность</a:t>
                      </a:r>
                      <a:endParaRPr lang="ru-RU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</a:t>
                      </a:r>
                      <a:endParaRPr lang="ru-RU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6853376"/>
                  </a:ext>
                </a:extLst>
              </a:tr>
              <a:tr h="1338615">
                <a:tc>
                  <a:txBody>
                    <a:bodyPr/>
                    <a:lstStyle/>
                    <a:p>
                      <a:r>
                        <a:rPr lang="ru-RU" b="1" dirty="0"/>
                        <a:t>Преподаватели</a:t>
                      </a:r>
                      <a:endParaRPr lang="ru-RU" b="1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</a:rPr>
                        <a:t>Комплекты разработанных рабочих методических материалов по итогам самостоятельной работы: РП+УМК (не менее 2х технологических карт + ФОС).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/>
                        <a:t>Заполнение онлайн-анкеты.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aleway" pitchFamily="2" charset="0"/>
                        </a:rPr>
                        <a:t>до 25.10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до 05.11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1732936"/>
                  </a:ext>
                </a:extLst>
              </a:tr>
              <a:tr h="2185474">
                <a:tc>
                  <a:txBody>
                    <a:bodyPr/>
                    <a:lstStyle/>
                    <a:p>
                      <a:r>
                        <a:rPr lang="ru-RU" b="1" dirty="0"/>
                        <a:t>Ответственное лицо от ФПП</a:t>
                      </a:r>
                      <a:endParaRPr lang="ru-RU" b="1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</a:rPr>
                        <a:t>Формирование файла с пакетом комплектов разработанных рабочих методических материалов по УГПС, рекомендованной региональным оператором (УП; РП, УМК по 8 ОД).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</a:rPr>
                        <a:t>2 Электронных архива с разработанными материалами по профессии и специальности, выбранными ФПП 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dirty="0"/>
                        <a:t>Заполнение онлайн-анкеты.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/>
                        <a:t>Заполнение отчета (электронная форма).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/>
                        <a:t>Выгрузка отчета, его подписание, отправка региональному оператору.</a:t>
                      </a:r>
                      <a:endParaRPr lang="ru-RU" sz="2000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до 27.10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до 27.10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до 10.11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до 10.11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до 11.11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91201"/>
                  </a:ext>
                </a:extLst>
              </a:tr>
              <a:tr h="1591311">
                <a:tc>
                  <a:txBody>
                    <a:bodyPr/>
                    <a:lstStyle/>
                    <a:p>
                      <a:r>
                        <a:rPr lang="ru-RU" b="1" dirty="0"/>
                        <a:t>Региональные операторы</a:t>
                      </a:r>
                      <a:endParaRPr lang="ru-RU" b="1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dirty="0"/>
                        <a:t>Заполнение отчета (электронная форма).</a:t>
                      </a:r>
                      <a:endParaRPr lang="en-US" sz="20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Выгрузка отчета, его подписание, отправка региональному оператору. К отчету регионального оператора прилагаются отчеты ФПП.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Передача заполненных экспертных листов по итогам экспертной оценки и взаимооценки.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до 16.11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до 21.11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до 21.11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474731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7A3ADD-10C4-B010-16B0-B7DADF285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080" y="74040"/>
            <a:ext cx="663505" cy="6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663B8FD-1D84-2DD0-D054-C29C1F6829DE}"/>
              </a:ext>
            </a:extLst>
          </p:cNvPr>
          <p:cNvSpPr txBox="1">
            <a:spLocks/>
          </p:cNvSpPr>
          <p:nvPr/>
        </p:nvSpPr>
        <p:spPr>
          <a:xfrm>
            <a:off x="200647" y="121103"/>
            <a:ext cx="11545540" cy="787147"/>
          </a:xfrm>
          <a:prstGeom prst="rect">
            <a:avLst/>
          </a:prstGeom>
          <a:solidFill>
            <a:srgbClr val="253356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>
                <a:solidFill>
                  <a:schemeClr val="bg1"/>
                </a:solidFill>
                <a:latin typeface="Raleway" pitchFamily="2" charset="0"/>
              </a:rPr>
              <a:t>Информационная поддержка процедуры внедрения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57BFB47-B490-519B-8DB4-2650825960AC}"/>
              </a:ext>
            </a:extLst>
          </p:cNvPr>
          <p:cNvSpPr/>
          <p:nvPr/>
        </p:nvSpPr>
        <p:spPr>
          <a:xfrm>
            <a:off x="730843" y="1127032"/>
            <a:ext cx="2031017" cy="751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Raleway" pitchFamily="2" charset="0"/>
              </a:rPr>
              <a:t>ВНЕДРЕНИЕ</a:t>
            </a:r>
            <a:endParaRPr lang="ru-RU" b="1" dirty="0">
              <a:solidFill>
                <a:schemeClr val="tx1"/>
              </a:solidFill>
              <a:latin typeface="Raleway" pitchFamily="2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893EAFC-47F1-847E-6924-129EBFEB1CAB}"/>
              </a:ext>
            </a:extLst>
          </p:cNvPr>
          <p:cNvSpPr/>
          <p:nvPr/>
        </p:nvSpPr>
        <p:spPr>
          <a:xfrm>
            <a:off x="1232117" y="2099887"/>
            <a:ext cx="3316924" cy="546978"/>
          </a:xfrm>
          <a:prstGeom prst="rect">
            <a:avLst/>
          </a:prstGeom>
          <a:solidFill>
            <a:schemeClr val="bg1"/>
          </a:solidFill>
          <a:ln w="38100">
            <a:solidFill>
              <a:srgbClr val="053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Raleway" pitchFamily="2" charset="0"/>
              </a:rPr>
              <a:t>Нормативно-методическая документация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D474A58-5AEF-11C2-F234-7CC7D875BA36}"/>
              </a:ext>
            </a:extLst>
          </p:cNvPr>
          <p:cNvSpPr/>
          <p:nvPr/>
        </p:nvSpPr>
        <p:spPr>
          <a:xfrm>
            <a:off x="1262399" y="4006092"/>
            <a:ext cx="3283975" cy="478414"/>
          </a:xfrm>
          <a:prstGeom prst="rect">
            <a:avLst/>
          </a:prstGeom>
          <a:solidFill>
            <a:schemeClr val="bg1"/>
          </a:solidFill>
          <a:ln w="38100">
            <a:solidFill>
              <a:srgbClr val="053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ru-RU" sz="1600" dirty="0">
                <a:solidFill>
                  <a:schemeClr val="tx1"/>
                </a:solidFill>
                <a:latin typeface="Raleway" pitchFamily="2" charset="0"/>
              </a:rPr>
              <a:t>Формы отчетов ФПП и региональных операторов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6F5770F-8043-3134-831B-4A2114892B2D}"/>
              </a:ext>
            </a:extLst>
          </p:cNvPr>
          <p:cNvSpPr/>
          <p:nvPr/>
        </p:nvSpPr>
        <p:spPr>
          <a:xfrm>
            <a:off x="1244353" y="2765486"/>
            <a:ext cx="3309174" cy="515142"/>
          </a:xfrm>
          <a:prstGeom prst="rect">
            <a:avLst/>
          </a:prstGeom>
          <a:solidFill>
            <a:schemeClr val="bg1"/>
          </a:solidFill>
          <a:ln w="38100">
            <a:solidFill>
              <a:srgbClr val="053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ru-RU" sz="1600" dirty="0">
                <a:solidFill>
                  <a:schemeClr val="tx1"/>
                </a:solidFill>
                <a:latin typeface="Raleway" pitchFamily="2" charset="0"/>
              </a:rPr>
              <a:t>Методические рекомендации </a:t>
            </a:r>
          </a:p>
          <a:p>
            <a:pPr marL="0" lvl="3"/>
            <a:r>
              <a:rPr lang="ru-RU" sz="1600" dirty="0">
                <a:solidFill>
                  <a:schemeClr val="tx1"/>
                </a:solidFill>
                <a:latin typeface="Raleway" pitchFamily="2" charset="0"/>
              </a:rPr>
              <a:t>по внедрению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80D5BE1-A6C2-3BC3-74A3-CFDE109D2DA7}"/>
              </a:ext>
            </a:extLst>
          </p:cNvPr>
          <p:cNvSpPr/>
          <p:nvPr/>
        </p:nvSpPr>
        <p:spPr>
          <a:xfrm>
            <a:off x="1263104" y="3385011"/>
            <a:ext cx="3285937" cy="505855"/>
          </a:xfrm>
          <a:prstGeom prst="rect">
            <a:avLst/>
          </a:prstGeom>
          <a:solidFill>
            <a:schemeClr val="bg1"/>
          </a:solidFill>
          <a:ln w="38100">
            <a:solidFill>
              <a:srgbClr val="053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ru-RU" sz="1600" dirty="0">
                <a:solidFill>
                  <a:schemeClr val="tx1"/>
                </a:solidFill>
                <a:latin typeface="Raleway" pitchFamily="2" charset="0"/>
              </a:rPr>
              <a:t>Общая информация по процедуре внедрения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085EFA-0D7E-9D76-8FBC-E6EAB23C70EE}"/>
              </a:ext>
            </a:extLst>
          </p:cNvPr>
          <p:cNvSpPr/>
          <p:nvPr/>
        </p:nvSpPr>
        <p:spPr>
          <a:xfrm>
            <a:off x="1264447" y="5100035"/>
            <a:ext cx="3309407" cy="478414"/>
          </a:xfrm>
          <a:prstGeom prst="rect">
            <a:avLst/>
          </a:prstGeom>
          <a:solidFill>
            <a:schemeClr val="bg1"/>
          </a:solidFill>
          <a:ln w="38100">
            <a:solidFill>
              <a:srgbClr val="053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ru-RU" sz="1600" dirty="0">
                <a:solidFill>
                  <a:schemeClr val="tx1"/>
                </a:solidFill>
                <a:latin typeface="Raleway" pitchFamily="2" charset="0"/>
              </a:rPr>
              <a:t>Общеобразовательные дисциплины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4E28942-FCA0-67D5-5851-D85576B9A1DC}"/>
              </a:ext>
            </a:extLst>
          </p:cNvPr>
          <p:cNvCxnSpPr>
            <a:cxnSpLocks/>
          </p:cNvCxnSpPr>
          <p:nvPr/>
        </p:nvCxnSpPr>
        <p:spPr>
          <a:xfrm flipH="1">
            <a:off x="1241159" y="2475850"/>
            <a:ext cx="26661" cy="0"/>
          </a:xfrm>
          <a:prstGeom prst="line">
            <a:avLst/>
          </a:prstGeom>
          <a:ln w="38100">
            <a:solidFill>
              <a:srgbClr val="0535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B13333E-7926-D84C-6660-685187E7B359}"/>
              </a:ext>
            </a:extLst>
          </p:cNvPr>
          <p:cNvCxnSpPr>
            <a:cxnSpLocks/>
          </p:cNvCxnSpPr>
          <p:nvPr/>
        </p:nvCxnSpPr>
        <p:spPr>
          <a:xfrm flipH="1">
            <a:off x="1268237" y="3272324"/>
            <a:ext cx="26661" cy="0"/>
          </a:xfrm>
          <a:prstGeom prst="line">
            <a:avLst/>
          </a:prstGeom>
          <a:ln w="38100">
            <a:solidFill>
              <a:srgbClr val="0535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B40B3AF-2443-1F04-E677-598DAA19210B}"/>
              </a:ext>
            </a:extLst>
          </p:cNvPr>
          <p:cNvCxnSpPr>
            <a:cxnSpLocks/>
          </p:cNvCxnSpPr>
          <p:nvPr/>
        </p:nvCxnSpPr>
        <p:spPr>
          <a:xfrm flipH="1">
            <a:off x="1059335" y="3870547"/>
            <a:ext cx="26661" cy="0"/>
          </a:xfrm>
          <a:prstGeom prst="line">
            <a:avLst/>
          </a:prstGeom>
          <a:ln w="38100">
            <a:solidFill>
              <a:srgbClr val="0535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0D7A26E-C966-DDE6-7FB9-4086D42A9EDB}"/>
              </a:ext>
            </a:extLst>
          </p:cNvPr>
          <p:cNvCxnSpPr>
            <a:cxnSpLocks/>
          </p:cNvCxnSpPr>
          <p:nvPr/>
        </p:nvCxnSpPr>
        <p:spPr>
          <a:xfrm flipH="1">
            <a:off x="1218787" y="4521135"/>
            <a:ext cx="26661" cy="0"/>
          </a:xfrm>
          <a:prstGeom prst="line">
            <a:avLst/>
          </a:prstGeom>
          <a:ln w="38100">
            <a:solidFill>
              <a:srgbClr val="0535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041D16A-117D-A479-09E1-FB53CAA6850F}"/>
              </a:ext>
            </a:extLst>
          </p:cNvPr>
          <p:cNvCxnSpPr>
            <a:cxnSpLocks/>
          </p:cNvCxnSpPr>
          <p:nvPr/>
        </p:nvCxnSpPr>
        <p:spPr>
          <a:xfrm flipH="1">
            <a:off x="1218787" y="5297546"/>
            <a:ext cx="266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59EC271-9B2C-883D-DEB6-3159ADB7C2C4}"/>
              </a:ext>
            </a:extLst>
          </p:cNvPr>
          <p:cNvCxnSpPr>
            <a:cxnSpLocks/>
          </p:cNvCxnSpPr>
          <p:nvPr/>
        </p:nvCxnSpPr>
        <p:spPr>
          <a:xfrm flipH="1" flipV="1">
            <a:off x="8221313" y="3446109"/>
            <a:ext cx="2783" cy="2872037"/>
          </a:xfrm>
          <a:prstGeom prst="line">
            <a:avLst/>
          </a:prstGeom>
          <a:ln w="38100">
            <a:solidFill>
              <a:srgbClr val="253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F05D342-D460-916F-1854-4EA75BBC1DF2}"/>
              </a:ext>
            </a:extLst>
          </p:cNvPr>
          <p:cNvSpPr/>
          <p:nvPr/>
        </p:nvSpPr>
        <p:spPr>
          <a:xfrm>
            <a:off x="8716589" y="3067805"/>
            <a:ext cx="2692994" cy="516467"/>
          </a:xfrm>
          <a:prstGeom prst="rect">
            <a:avLst/>
          </a:prstGeom>
          <a:solidFill>
            <a:srgbClr val="D4E1F4"/>
          </a:solidFill>
          <a:ln>
            <a:solidFill>
              <a:srgbClr val="25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535CA"/>
                </a:solidFill>
                <a:latin typeface="Raleway" pitchFamily="2" charset="0"/>
              </a:rPr>
              <a:t>Комплект методических продуктов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9DEFFA9-B93B-41ED-E143-B7190D021CAA}"/>
              </a:ext>
            </a:extLst>
          </p:cNvPr>
          <p:cNvSpPr/>
          <p:nvPr/>
        </p:nvSpPr>
        <p:spPr>
          <a:xfrm>
            <a:off x="8714852" y="3663788"/>
            <a:ext cx="2711032" cy="516467"/>
          </a:xfrm>
          <a:prstGeom prst="rect">
            <a:avLst/>
          </a:prstGeom>
          <a:solidFill>
            <a:srgbClr val="D4E1F4"/>
          </a:solidFill>
          <a:ln>
            <a:solidFill>
              <a:srgbClr val="25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ru-RU" sz="1600" b="1" dirty="0">
                <a:solidFill>
                  <a:srgbClr val="0535CA"/>
                </a:solidFill>
                <a:latin typeface="Raleway" pitchFamily="2" charset="0"/>
              </a:rPr>
              <a:t>Программа внедрения по дисциплине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788F7B0-6C23-26A5-95FC-03523AC91216}"/>
              </a:ext>
            </a:extLst>
          </p:cNvPr>
          <p:cNvSpPr/>
          <p:nvPr/>
        </p:nvSpPr>
        <p:spPr>
          <a:xfrm>
            <a:off x="8713450" y="4323084"/>
            <a:ext cx="2712433" cy="306098"/>
          </a:xfrm>
          <a:prstGeom prst="rect">
            <a:avLst/>
          </a:prstGeom>
          <a:solidFill>
            <a:srgbClr val="D4E1F4"/>
          </a:solidFill>
          <a:ln>
            <a:solidFill>
              <a:srgbClr val="25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ru-RU" sz="1600" b="1" dirty="0">
                <a:solidFill>
                  <a:srgbClr val="0535CA"/>
                </a:solidFill>
                <a:latin typeface="Raleway" pitchFamily="2" charset="0"/>
              </a:rPr>
              <a:t>Записи лекций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FFEA987-CAC5-D918-D0E2-963B160E2817}"/>
              </a:ext>
            </a:extLst>
          </p:cNvPr>
          <p:cNvSpPr/>
          <p:nvPr/>
        </p:nvSpPr>
        <p:spPr>
          <a:xfrm>
            <a:off x="8713634" y="5200956"/>
            <a:ext cx="2708250" cy="837644"/>
          </a:xfrm>
          <a:prstGeom prst="rect">
            <a:avLst/>
          </a:prstGeom>
          <a:solidFill>
            <a:srgbClr val="D4E1F4"/>
          </a:solidFill>
          <a:ln>
            <a:solidFill>
              <a:srgbClr val="25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535CA"/>
                </a:solidFill>
                <a:latin typeface="Raleway" pitchFamily="2" charset="0"/>
              </a:rPr>
              <a:t>Рабочие материалы для самостоятельной работы преподавателей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C8FEA55-3517-779B-66C7-A1BCB53FBE2E}"/>
              </a:ext>
            </a:extLst>
          </p:cNvPr>
          <p:cNvSpPr/>
          <p:nvPr/>
        </p:nvSpPr>
        <p:spPr>
          <a:xfrm>
            <a:off x="8713451" y="6168690"/>
            <a:ext cx="2708251" cy="516467"/>
          </a:xfrm>
          <a:prstGeom prst="rect">
            <a:avLst/>
          </a:prstGeom>
          <a:solidFill>
            <a:srgbClr val="D4E1F4"/>
          </a:solidFill>
          <a:ln>
            <a:solidFill>
              <a:srgbClr val="25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535CA"/>
                </a:solidFill>
                <a:latin typeface="Raleway" pitchFamily="2" charset="0"/>
              </a:rPr>
              <a:t>Презентация к семинару по доработке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C6D40F38-EA5B-874C-0020-2894B729F6CF}"/>
              </a:ext>
            </a:extLst>
          </p:cNvPr>
          <p:cNvCxnSpPr>
            <a:cxnSpLocks/>
          </p:cNvCxnSpPr>
          <p:nvPr/>
        </p:nvCxnSpPr>
        <p:spPr>
          <a:xfrm flipH="1">
            <a:off x="8228900" y="3455534"/>
            <a:ext cx="495166" cy="0"/>
          </a:xfrm>
          <a:prstGeom prst="line">
            <a:avLst/>
          </a:prstGeom>
          <a:ln w="38100">
            <a:solidFill>
              <a:srgbClr val="253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6756E8B-9FB9-6D15-3EBF-1C1B92A1BEFB}"/>
              </a:ext>
            </a:extLst>
          </p:cNvPr>
          <p:cNvCxnSpPr>
            <a:cxnSpLocks/>
          </p:cNvCxnSpPr>
          <p:nvPr/>
        </p:nvCxnSpPr>
        <p:spPr>
          <a:xfrm flipH="1" flipV="1">
            <a:off x="8237138" y="4061463"/>
            <a:ext cx="458107" cy="1"/>
          </a:xfrm>
          <a:prstGeom prst="line">
            <a:avLst/>
          </a:prstGeom>
          <a:ln w="38100">
            <a:solidFill>
              <a:srgbClr val="253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6E5BB9C7-7119-E875-347C-D5545F217488}"/>
              </a:ext>
            </a:extLst>
          </p:cNvPr>
          <p:cNvCxnSpPr>
            <a:cxnSpLocks/>
          </p:cNvCxnSpPr>
          <p:nvPr/>
        </p:nvCxnSpPr>
        <p:spPr>
          <a:xfrm flipH="1" flipV="1">
            <a:off x="8224307" y="4462027"/>
            <a:ext cx="489144" cy="10114"/>
          </a:xfrm>
          <a:prstGeom prst="line">
            <a:avLst/>
          </a:prstGeom>
          <a:ln w="38100">
            <a:solidFill>
              <a:srgbClr val="253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3A0ECC4B-B032-34C7-924C-A81F1C82CFA8}"/>
              </a:ext>
            </a:extLst>
          </p:cNvPr>
          <p:cNvCxnSpPr>
            <a:cxnSpLocks/>
          </p:cNvCxnSpPr>
          <p:nvPr/>
        </p:nvCxnSpPr>
        <p:spPr>
          <a:xfrm flipH="1" flipV="1">
            <a:off x="8238235" y="5512633"/>
            <a:ext cx="485831" cy="15309"/>
          </a:xfrm>
          <a:prstGeom prst="line">
            <a:avLst/>
          </a:prstGeom>
          <a:ln w="38100">
            <a:solidFill>
              <a:srgbClr val="253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4">
            <a:extLst>
              <a:ext uri="{FF2B5EF4-FFF2-40B4-BE49-F238E27FC236}">
                <a16:creationId xmlns:a16="http://schemas.microsoft.com/office/drawing/2014/main" id="{116F2AFC-5511-8701-1EF4-19A5473BD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73" y="3205737"/>
            <a:ext cx="406492" cy="40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CC667B74-175A-C4BE-B9E6-A87DE529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63" y="3225050"/>
            <a:ext cx="406492" cy="40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6A5A317E-2578-0064-DE9F-91A49E313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73" y="3688067"/>
            <a:ext cx="406492" cy="40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14730671-9787-181C-6D21-14F75AA24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17" y="3694882"/>
            <a:ext cx="406492" cy="40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0E23CBEA-97BD-4542-DEB9-BFE6A8E2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73" y="4196661"/>
            <a:ext cx="406492" cy="40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36F1B4E0-EF02-2C8D-D66B-9D82A302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65" y="4233689"/>
            <a:ext cx="406492" cy="40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>
            <a:extLst>
              <a:ext uri="{FF2B5EF4-FFF2-40B4-BE49-F238E27FC236}">
                <a16:creationId xmlns:a16="http://schemas.microsoft.com/office/drawing/2014/main" id="{C54E2010-096B-D39E-02F0-4BA351B5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05" y="4701763"/>
            <a:ext cx="406492" cy="40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>
            <a:extLst>
              <a:ext uri="{FF2B5EF4-FFF2-40B4-BE49-F238E27FC236}">
                <a16:creationId xmlns:a16="http://schemas.microsoft.com/office/drawing/2014/main" id="{F910DD85-E6B2-2E91-D233-94F8EADE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63" y="4724541"/>
            <a:ext cx="406492" cy="40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Яндекс.Диск кафедры - Кафедра «Информатика» МТУСИ">
            <a:extLst>
              <a:ext uri="{FF2B5EF4-FFF2-40B4-BE49-F238E27FC236}">
                <a16:creationId xmlns:a16="http://schemas.microsoft.com/office/drawing/2014/main" id="{B7410F2C-B86D-EEBD-407C-56F28FE0B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205" y="1069797"/>
            <a:ext cx="2782376" cy="161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>
            <a:extLst>
              <a:ext uri="{FF2B5EF4-FFF2-40B4-BE49-F238E27FC236}">
                <a16:creationId xmlns:a16="http://schemas.microsoft.com/office/drawing/2014/main" id="{05E09DA2-05AB-7DD7-92C5-DDADECD2D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12" y="2835207"/>
            <a:ext cx="416972" cy="41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1" name="Соединительная линия уступом 100">
            <a:extLst>
              <a:ext uri="{FF2B5EF4-FFF2-40B4-BE49-F238E27FC236}">
                <a16:creationId xmlns:a16="http://schemas.microsoft.com/office/drawing/2014/main" id="{81087B32-2FAD-5766-E52E-808F189D0A00}"/>
              </a:ext>
            </a:extLst>
          </p:cNvPr>
          <p:cNvCxnSpPr>
            <a:cxnSpLocks/>
            <a:stCxn id="28" idx="2"/>
            <a:endCxn id="106" idx="1"/>
          </p:cNvCxnSpPr>
          <p:nvPr/>
        </p:nvCxnSpPr>
        <p:spPr>
          <a:xfrm rot="5400000" flipH="1" flipV="1">
            <a:off x="3428495" y="3720509"/>
            <a:ext cx="1348595" cy="2367285"/>
          </a:xfrm>
          <a:prstGeom prst="bentConnector4">
            <a:avLst>
              <a:gd name="adj1" fmla="val -16951"/>
              <a:gd name="adj2" fmla="val 84949"/>
            </a:avLst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id="{6FEAA859-158B-F546-CE83-A31340F135CE}"/>
              </a:ext>
            </a:extLst>
          </p:cNvPr>
          <p:cNvCxnSpPr>
            <a:cxnSpLocks/>
            <a:stCxn id="106" idx="3"/>
          </p:cNvCxnSpPr>
          <p:nvPr/>
        </p:nvCxnSpPr>
        <p:spPr>
          <a:xfrm>
            <a:off x="6687465" y="4229854"/>
            <a:ext cx="1392128" cy="958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04320403-DC9A-9901-BEE2-2C63D7A8E818}"/>
              </a:ext>
            </a:extLst>
          </p:cNvPr>
          <p:cNvSpPr/>
          <p:nvPr/>
        </p:nvSpPr>
        <p:spPr>
          <a:xfrm>
            <a:off x="5286436" y="2491239"/>
            <a:ext cx="1401029" cy="3477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0" name="Picture 4">
            <a:extLst>
              <a:ext uri="{FF2B5EF4-FFF2-40B4-BE49-F238E27FC236}">
                <a16:creationId xmlns:a16="http://schemas.microsoft.com/office/drawing/2014/main" id="{D35A9761-AF0F-E51A-DB97-2905992A3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3" y="3465067"/>
            <a:ext cx="416972" cy="41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>
            <a:extLst>
              <a:ext uri="{FF2B5EF4-FFF2-40B4-BE49-F238E27FC236}">
                <a16:creationId xmlns:a16="http://schemas.microsoft.com/office/drawing/2014/main" id="{1457AB18-2559-58D3-E47F-737F984F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3" y="4073026"/>
            <a:ext cx="416972" cy="41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>
            <a:extLst>
              <a:ext uri="{FF2B5EF4-FFF2-40B4-BE49-F238E27FC236}">
                <a16:creationId xmlns:a16="http://schemas.microsoft.com/office/drawing/2014/main" id="{8DF4A212-CC25-45FD-9100-466D491A1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2" y="5154613"/>
            <a:ext cx="416972" cy="41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>
            <a:extLst>
              <a:ext uri="{FF2B5EF4-FFF2-40B4-BE49-F238E27FC236}">
                <a16:creationId xmlns:a16="http://schemas.microsoft.com/office/drawing/2014/main" id="{183CE6BA-0447-4918-CA76-8C18A717C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3" y="2125531"/>
            <a:ext cx="416972" cy="41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>
            <a:extLst>
              <a:ext uri="{FF2B5EF4-FFF2-40B4-BE49-F238E27FC236}">
                <a16:creationId xmlns:a16="http://schemas.microsoft.com/office/drawing/2014/main" id="{E9800F26-451F-8524-3EA0-AE9F8A56E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67" y="1277705"/>
            <a:ext cx="533888" cy="4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EB00B3F7-4269-EF80-EA37-3BCD8906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1" y="6094025"/>
            <a:ext cx="406492" cy="40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E372C96-98CC-51BF-C58E-8AA5F14BA10D}"/>
              </a:ext>
            </a:extLst>
          </p:cNvPr>
          <p:cNvSpPr/>
          <p:nvPr/>
        </p:nvSpPr>
        <p:spPr>
          <a:xfrm>
            <a:off x="1294898" y="6036631"/>
            <a:ext cx="3285938" cy="595694"/>
          </a:xfrm>
          <a:prstGeom prst="rect">
            <a:avLst/>
          </a:prstGeom>
          <a:solidFill>
            <a:schemeClr val="bg1"/>
          </a:solidFill>
          <a:ln w="38100">
            <a:solidFill>
              <a:srgbClr val="053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ru-RU" sz="1600" dirty="0">
                <a:solidFill>
                  <a:schemeClr val="tx1"/>
                </a:solidFill>
                <a:latin typeface="Raleway" pitchFamily="2" charset="0"/>
              </a:rPr>
              <a:t>Всероссийская конференция по итогам внедрения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365605C-65F5-767C-C2BB-FE230C8CB1AA}"/>
              </a:ext>
            </a:extLst>
          </p:cNvPr>
          <p:cNvCxnSpPr>
            <a:cxnSpLocks/>
          </p:cNvCxnSpPr>
          <p:nvPr/>
        </p:nvCxnSpPr>
        <p:spPr>
          <a:xfrm flipH="1" flipV="1">
            <a:off x="8234113" y="6291109"/>
            <a:ext cx="485831" cy="15309"/>
          </a:xfrm>
          <a:prstGeom prst="line">
            <a:avLst/>
          </a:prstGeom>
          <a:ln w="38100">
            <a:solidFill>
              <a:srgbClr val="253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8AA62D36-F4D1-45BA-BCA6-4B36EE3BF3BE}"/>
              </a:ext>
            </a:extLst>
          </p:cNvPr>
          <p:cNvSpPr/>
          <p:nvPr/>
        </p:nvSpPr>
        <p:spPr>
          <a:xfrm>
            <a:off x="1278483" y="4602486"/>
            <a:ext cx="3267892" cy="416972"/>
          </a:xfrm>
          <a:prstGeom prst="rect">
            <a:avLst/>
          </a:prstGeom>
          <a:solidFill>
            <a:schemeClr val="bg1"/>
          </a:solidFill>
          <a:ln w="38100">
            <a:solidFill>
              <a:srgbClr val="053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ru-RU" sz="1600" dirty="0">
                <a:solidFill>
                  <a:schemeClr val="tx1"/>
                </a:solidFill>
                <a:latin typeface="Raleway" pitchFamily="2" charset="0"/>
              </a:rPr>
              <a:t>Материалы конкурса</a:t>
            </a:r>
          </a:p>
        </p:txBody>
      </p:sp>
      <p:pic>
        <p:nvPicPr>
          <p:cNvPr id="57" name="Picture 4">
            <a:extLst>
              <a:ext uri="{FF2B5EF4-FFF2-40B4-BE49-F238E27FC236}">
                <a16:creationId xmlns:a16="http://schemas.microsoft.com/office/drawing/2014/main" id="{75333B98-634B-465E-9E56-A8AE6C581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76" y="4632096"/>
            <a:ext cx="416972" cy="41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3009BB84-A115-4E07-B880-0ABE5F87A359}"/>
              </a:ext>
            </a:extLst>
          </p:cNvPr>
          <p:cNvCxnSpPr>
            <a:cxnSpLocks/>
          </p:cNvCxnSpPr>
          <p:nvPr/>
        </p:nvCxnSpPr>
        <p:spPr>
          <a:xfrm flipH="1" flipV="1">
            <a:off x="8234113" y="4852700"/>
            <a:ext cx="489144" cy="10114"/>
          </a:xfrm>
          <a:prstGeom prst="line">
            <a:avLst/>
          </a:prstGeom>
          <a:ln w="38100">
            <a:solidFill>
              <a:srgbClr val="253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80739DD-0522-49B5-B1C4-AE3797552F5F}"/>
              </a:ext>
            </a:extLst>
          </p:cNvPr>
          <p:cNvSpPr/>
          <p:nvPr/>
        </p:nvSpPr>
        <p:spPr>
          <a:xfrm>
            <a:off x="8695245" y="4752754"/>
            <a:ext cx="2712433" cy="306098"/>
          </a:xfrm>
          <a:prstGeom prst="rect">
            <a:avLst/>
          </a:prstGeom>
          <a:solidFill>
            <a:srgbClr val="D4E1F4"/>
          </a:solidFill>
          <a:ln>
            <a:solidFill>
              <a:srgbClr val="25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ru-RU" sz="1600" b="1" dirty="0">
                <a:solidFill>
                  <a:srgbClr val="0535CA"/>
                </a:solidFill>
                <a:latin typeface="Raleway" pitchFamily="2" charset="0"/>
              </a:rPr>
              <a:t>Видеоролики ЧЗВ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3032B94-C8F0-4F7D-A815-21FA206F87C5}"/>
              </a:ext>
            </a:extLst>
          </p:cNvPr>
          <p:cNvSpPr/>
          <p:nvPr/>
        </p:nvSpPr>
        <p:spPr>
          <a:xfrm>
            <a:off x="4854278" y="2526599"/>
            <a:ext cx="2031017" cy="751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Raleway" pitchFamily="2" charset="0"/>
              </a:rPr>
              <a:t>8 ОД</a:t>
            </a:r>
            <a:endParaRPr lang="ru-RU" b="1" dirty="0">
              <a:solidFill>
                <a:schemeClr val="accent1"/>
              </a:solidFill>
              <a:latin typeface="Raleway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8AA54C-E328-42AE-99F3-4811BAC2E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161" y="127434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49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B31F2A6-0014-158E-8AB6-39985C82A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14"/>
          <a:stretch/>
        </p:blipFill>
        <p:spPr>
          <a:xfrm>
            <a:off x="355048" y="2630073"/>
            <a:ext cx="3912846" cy="1522356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5C094D1-535B-6FA0-F56C-7752E4BE9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61"/>
          <a:stretch/>
        </p:blipFill>
        <p:spPr>
          <a:xfrm>
            <a:off x="6221594" y="2656848"/>
            <a:ext cx="3912846" cy="165763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34" name="Стрелка вправо 33">
            <a:extLst>
              <a:ext uri="{FF2B5EF4-FFF2-40B4-BE49-F238E27FC236}">
                <a16:creationId xmlns:a16="http://schemas.microsoft.com/office/drawing/2014/main" id="{21CECCA8-FBFB-985D-317D-11CA67BAF91D}"/>
              </a:ext>
            </a:extLst>
          </p:cNvPr>
          <p:cNvSpPr/>
          <p:nvPr/>
        </p:nvSpPr>
        <p:spPr>
          <a:xfrm rot="560560" flipH="1">
            <a:off x="8636979" y="3126114"/>
            <a:ext cx="1898438" cy="654799"/>
          </a:xfrm>
          <a:prstGeom prst="rightArrow">
            <a:avLst>
              <a:gd name="adj1" fmla="val 37256"/>
              <a:gd name="adj2" fmla="val 64322"/>
            </a:avLst>
          </a:prstGeom>
          <a:solidFill>
            <a:srgbClr val="B0CEE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5D4CD18-75F7-4E27-B121-CB2D2CD42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57" y="4392528"/>
            <a:ext cx="1560641" cy="1560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9E6819-49AF-333D-839C-80F0619B5322}"/>
              </a:ext>
            </a:extLst>
          </p:cNvPr>
          <p:cNvSpPr txBox="1"/>
          <p:nvPr/>
        </p:nvSpPr>
        <p:spPr>
          <a:xfrm>
            <a:off x="416128" y="-9663"/>
            <a:ext cx="11775871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00" b="1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Обратная связь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D4989-43D1-85F0-9C1E-932019432F4E}"/>
              </a:ext>
            </a:extLst>
          </p:cNvPr>
          <p:cNvSpPr txBox="1"/>
          <p:nvPr/>
        </p:nvSpPr>
        <p:spPr>
          <a:xfrm>
            <a:off x="1490797" y="793935"/>
            <a:ext cx="266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Телефон ЦМС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ED6042-2A66-2683-C2E7-8C21CD935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48" y="809241"/>
            <a:ext cx="520021" cy="520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D53A23-E697-2117-D291-26564E1EE6A8}"/>
              </a:ext>
            </a:extLst>
          </p:cNvPr>
          <p:cNvSpPr txBox="1"/>
          <p:nvPr/>
        </p:nvSpPr>
        <p:spPr>
          <a:xfrm>
            <a:off x="6488205" y="637484"/>
            <a:ext cx="46452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highlight>
                  <a:srgbClr val="213A75"/>
                </a:highlight>
                <a:latin typeface="Raleway" pitchFamily="2" charset="0"/>
                <a:ea typeface="Times New Roman" panose="02020603050405020304" pitchFamily="18" charset="0"/>
              </a:rPr>
              <a:t>8495-114-55-21 (добавочный 800)</a:t>
            </a:r>
            <a:endParaRPr lang="ru-RU" sz="3600" dirty="0">
              <a:solidFill>
                <a:schemeClr val="bg1"/>
              </a:solidFill>
              <a:highlight>
                <a:srgbClr val="213A75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C2CF3A-94E0-36B8-F89B-2641C383E61B}"/>
              </a:ext>
            </a:extLst>
          </p:cNvPr>
          <p:cNvSpPr txBox="1"/>
          <p:nvPr/>
        </p:nvSpPr>
        <p:spPr>
          <a:xfrm>
            <a:off x="1490797" y="1849291"/>
            <a:ext cx="3590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Электронная почта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A4629C-57B4-5A2C-AB00-D157589C4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47" y="1887581"/>
            <a:ext cx="520021" cy="520021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6780335-6343-58F3-E010-FC6A4E29AFC8}"/>
              </a:ext>
            </a:extLst>
          </p:cNvPr>
          <p:cNvCxnSpPr>
            <a:cxnSpLocks/>
          </p:cNvCxnSpPr>
          <p:nvPr/>
        </p:nvCxnSpPr>
        <p:spPr>
          <a:xfrm>
            <a:off x="4133973" y="1055545"/>
            <a:ext cx="2401049" cy="0"/>
          </a:xfrm>
          <a:prstGeom prst="line">
            <a:avLst/>
          </a:prstGeom>
          <a:ln w="76200">
            <a:solidFill>
              <a:srgbClr val="3168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08631AF-7708-A13D-0666-F160B13A9612}"/>
              </a:ext>
            </a:extLst>
          </p:cNvPr>
          <p:cNvCxnSpPr>
            <a:cxnSpLocks/>
          </p:cNvCxnSpPr>
          <p:nvPr/>
        </p:nvCxnSpPr>
        <p:spPr>
          <a:xfrm>
            <a:off x="4894480" y="2127996"/>
            <a:ext cx="1975108" cy="0"/>
          </a:xfrm>
          <a:prstGeom prst="line">
            <a:avLst/>
          </a:prstGeom>
          <a:ln w="76200">
            <a:solidFill>
              <a:srgbClr val="3168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5B6B560-2654-596D-4969-BC8ACFB9E9A5}"/>
              </a:ext>
            </a:extLst>
          </p:cNvPr>
          <p:cNvSpPr txBox="1"/>
          <p:nvPr/>
        </p:nvSpPr>
        <p:spPr>
          <a:xfrm>
            <a:off x="6712654" y="1897188"/>
            <a:ext cx="4196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highlight>
                  <a:srgbClr val="213A75"/>
                </a:highlight>
                <a:latin typeface="Raleway" pitchFamily="2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expert</a:t>
            </a:r>
            <a:r>
              <a:rPr lang="ru-RU" sz="3600" b="1" u="sng" dirty="0">
                <a:solidFill>
                  <a:schemeClr val="bg1"/>
                </a:solidFill>
                <a:highlight>
                  <a:srgbClr val="213A75"/>
                </a:highlight>
                <a:latin typeface="Raleway" pitchFamily="2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3600" b="1" u="sng" dirty="0">
                <a:solidFill>
                  <a:schemeClr val="bg1"/>
                </a:solidFill>
                <a:highlight>
                  <a:srgbClr val="213A75"/>
                </a:highlight>
                <a:latin typeface="Raleway" pitchFamily="2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gosspo</a:t>
            </a:r>
            <a:r>
              <a:rPr lang="ru-RU" sz="3600" b="1" u="sng" dirty="0">
                <a:solidFill>
                  <a:schemeClr val="bg1"/>
                </a:solidFill>
                <a:highlight>
                  <a:srgbClr val="213A75"/>
                </a:highlight>
                <a:latin typeface="Raleway" pitchFamily="2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3600" b="1" u="sng" dirty="0">
                <a:solidFill>
                  <a:schemeClr val="bg1"/>
                </a:solidFill>
                <a:highlight>
                  <a:srgbClr val="213A75"/>
                </a:highlight>
                <a:latin typeface="Raleway" pitchFamily="2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sz="3600" b="1" dirty="0">
              <a:solidFill>
                <a:schemeClr val="bg1"/>
              </a:solidFill>
              <a:highlight>
                <a:srgbClr val="213A75"/>
              </a:highlight>
              <a:latin typeface="Raleway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CBD16B-0BC8-E3C9-E9F9-58EC49BFE484}"/>
              </a:ext>
            </a:extLst>
          </p:cNvPr>
          <p:cNvSpPr txBox="1"/>
          <p:nvPr/>
        </p:nvSpPr>
        <p:spPr>
          <a:xfrm>
            <a:off x="1565045" y="4798469"/>
            <a:ext cx="3590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Группа ВК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5B5C6C-BD3E-3B61-9AEC-C1E823DD2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47" y="4759444"/>
            <a:ext cx="520021" cy="520021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1765EA6-C20B-D58D-C49B-4C129F8A7A19}"/>
              </a:ext>
            </a:extLst>
          </p:cNvPr>
          <p:cNvCxnSpPr>
            <a:cxnSpLocks/>
          </p:cNvCxnSpPr>
          <p:nvPr/>
        </p:nvCxnSpPr>
        <p:spPr>
          <a:xfrm flipV="1">
            <a:off x="3701244" y="5189963"/>
            <a:ext cx="4064329" cy="21530"/>
          </a:xfrm>
          <a:prstGeom prst="line">
            <a:avLst/>
          </a:prstGeom>
          <a:ln w="76200">
            <a:solidFill>
              <a:srgbClr val="3168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20A8A28-0BBB-5797-A219-45A64E23613E}"/>
              </a:ext>
            </a:extLst>
          </p:cNvPr>
          <p:cNvSpPr/>
          <p:nvPr/>
        </p:nvSpPr>
        <p:spPr>
          <a:xfrm>
            <a:off x="1022287" y="2496217"/>
            <a:ext cx="2218510" cy="578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aleway" pitchFamily="2" charset="0"/>
              </a:rPr>
              <a:t>expert@gosspo.ru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D648402-2F77-1363-0989-3DB3EC56D0F4}"/>
              </a:ext>
            </a:extLst>
          </p:cNvPr>
          <p:cNvSpPr/>
          <p:nvPr/>
        </p:nvSpPr>
        <p:spPr>
          <a:xfrm>
            <a:off x="6807106" y="2931694"/>
            <a:ext cx="1923923" cy="578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Raleway" pitchFamily="2" charset="0"/>
              </a:rPr>
              <a:t>техподдержка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6CD1FB8-D034-7BC1-AC57-9463DABBC343}"/>
              </a:ext>
            </a:extLst>
          </p:cNvPr>
          <p:cNvSpPr/>
          <p:nvPr/>
        </p:nvSpPr>
        <p:spPr>
          <a:xfrm>
            <a:off x="1003580" y="2806283"/>
            <a:ext cx="1654118" cy="578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Raleway" pitchFamily="2" charset="0"/>
              </a:rPr>
              <a:t>литература</a:t>
            </a:r>
            <a:endParaRPr lang="en-US" b="1" dirty="0">
              <a:latin typeface="Raleway" pitchFamily="2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DDDE762-AFEB-6F93-D1AD-7FD14E0E4162}"/>
              </a:ext>
            </a:extLst>
          </p:cNvPr>
          <p:cNvSpPr/>
          <p:nvPr/>
        </p:nvSpPr>
        <p:spPr>
          <a:xfrm>
            <a:off x="9156419" y="3391251"/>
            <a:ext cx="2839114" cy="150048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Raleway" pitchFamily="2" charset="0"/>
              </a:rPr>
              <a:t>для вопросов о работе сервисов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9C4E5D6-C571-1041-14EF-575EC68D505F}"/>
              </a:ext>
            </a:extLst>
          </p:cNvPr>
          <p:cNvSpPr/>
          <p:nvPr/>
        </p:nvSpPr>
        <p:spPr>
          <a:xfrm>
            <a:off x="6807106" y="2578802"/>
            <a:ext cx="2218510" cy="578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aleway" pitchFamily="2" charset="0"/>
              </a:rPr>
              <a:t>expert@gosspo.ru</a:t>
            </a:r>
          </a:p>
        </p:txBody>
      </p:sp>
      <p:sp>
        <p:nvSpPr>
          <p:cNvPr id="24" name="Стрелка вправо 23">
            <a:extLst>
              <a:ext uri="{FF2B5EF4-FFF2-40B4-BE49-F238E27FC236}">
                <a16:creationId xmlns:a16="http://schemas.microsoft.com/office/drawing/2014/main" id="{4C02C9A2-7C84-5ECA-4E6F-651EF5D8C459}"/>
              </a:ext>
            </a:extLst>
          </p:cNvPr>
          <p:cNvSpPr/>
          <p:nvPr/>
        </p:nvSpPr>
        <p:spPr>
          <a:xfrm rot="560560" flipH="1">
            <a:off x="2666480" y="3119068"/>
            <a:ext cx="1582788" cy="568712"/>
          </a:xfrm>
          <a:prstGeom prst="rightArrow">
            <a:avLst>
              <a:gd name="adj1" fmla="val 57305"/>
              <a:gd name="adj2" fmla="val 64322"/>
            </a:avLst>
          </a:prstGeom>
          <a:solidFill>
            <a:srgbClr val="B0CEE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AFADE2E-FA8C-4849-BF69-E8615AD47E71}"/>
              </a:ext>
            </a:extLst>
          </p:cNvPr>
          <p:cNvSpPr/>
          <p:nvPr/>
        </p:nvSpPr>
        <p:spPr>
          <a:xfrm>
            <a:off x="3019101" y="3342028"/>
            <a:ext cx="3170442" cy="17278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Raleway" pitchFamily="2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Raleway" pitchFamily="2" charset="0"/>
              </a:rPr>
              <a:t>название дисциплины,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Raleway" pitchFamily="2" charset="0"/>
              </a:rPr>
              <a:t> по которой требуется ответ на вопрос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E57EEE-5AFC-F674-E647-4498D4781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18" y="5788748"/>
            <a:ext cx="520021" cy="5200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139B0DF-7732-26B8-FEF1-7EE417045F7A}"/>
              </a:ext>
            </a:extLst>
          </p:cNvPr>
          <p:cNvSpPr txBox="1"/>
          <p:nvPr/>
        </p:nvSpPr>
        <p:spPr>
          <a:xfrm>
            <a:off x="1445636" y="5767824"/>
            <a:ext cx="3590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Электронная почта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для ФПП</a:t>
            </a:r>
          </a:p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и региональных операторов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2FCBCC4-EC56-F592-DBC3-748476EFA6EE}"/>
              </a:ext>
            </a:extLst>
          </p:cNvPr>
          <p:cNvCxnSpPr>
            <a:cxnSpLocks/>
          </p:cNvCxnSpPr>
          <p:nvPr/>
        </p:nvCxnSpPr>
        <p:spPr>
          <a:xfrm>
            <a:off x="4894480" y="6048758"/>
            <a:ext cx="1975108" cy="0"/>
          </a:xfrm>
          <a:prstGeom prst="line">
            <a:avLst/>
          </a:prstGeom>
          <a:ln w="76200">
            <a:solidFill>
              <a:srgbClr val="3168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82CE8-4F3D-5C03-95F5-3339FA38F30A}"/>
              </a:ext>
            </a:extLst>
          </p:cNvPr>
          <p:cNvSpPr txBox="1"/>
          <p:nvPr/>
        </p:nvSpPr>
        <p:spPr>
          <a:xfrm>
            <a:off x="6869588" y="5788748"/>
            <a:ext cx="4196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bg1"/>
                </a:solidFill>
                <a:highlight>
                  <a:srgbClr val="213A75"/>
                </a:highlight>
                <a:latin typeface="Raleway" pitchFamily="2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fpp</a:t>
            </a:r>
            <a:r>
              <a:rPr lang="ru-RU" sz="3600" b="1" u="sng" dirty="0">
                <a:solidFill>
                  <a:schemeClr val="bg1"/>
                </a:solidFill>
                <a:highlight>
                  <a:srgbClr val="213A75"/>
                </a:highlight>
                <a:latin typeface="Raleway" pitchFamily="2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3600" b="1" u="sng" dirty="0">
                <a:solidFill>
                  <a:schemeClr val="bg1"/>
                </a:solidFill>
                <a:highlight>
                  <a:srgbClr val="213A75"/>
                </a:highlight>
                <a:latin typeface="Raleway" pitchFamily="2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gosspo</a:t>
            </a:r>
            <a:r>
              <a:rPr lang="ru-RU" sz="3600" b="1" u="sng" dirty="0">
                <a:solidFill>
                  <a:schemeClr val="bg1"/>
                </a:solidFill>
                <a:highlight>
                  <a:srgbClr val="213A75"/>
                </a:highlight>
                <a:latin typeface="Raleway" pitchFamily="2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3600" b="1" u="sng" dirty="0">
                <a:solidFill>
                  <a:schemeClr val="bg1"/>
                </a:solidFill>
                <a:highlight>
                  <a:srgbClr val="213A75"/>
                </a:highlight>
                <a:latin typeface="Raleway" pitchFamily="2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sz="3600" b="1" dirty="0">
              <a:solidFill>
                <a:schemeClr val="bg1"/>
              </a:solidFill>
              <a:highlight>
                <a:srgbClr val="213A75"/>
              </a:highlight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278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11007</TotalTime>
  <Words>1062</Words>
  <Application>Microsoft Office PowerPoint</Application>
  <PresentationFormat>Широкоэкранный</PresentationFormat>
  <Paragraphs>223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Raleway</vt:lpstr>
      <vt:lpstr>Raleway SemiBold</vt:lpstr>
      <vt:lpstr>Segoe UI</vt:lpstr>
      <vt:lpstr>Тема Office</vt:lpstr>
      <vt:lpstr>Презентация PowerPoint</vt:lpstr>
      <vt:lpstr>Презентация PowerPoint</vt:lpstr>
      <vt:lpstr>Выбор образовательных программ для внедрения</vt:lpstr>
      <vt:lpstr>Презентация PowerPoint</vt:lpstr>
      <vt:lpstr>Презентация PowerPoint</vt:lpstr>
      <vt:lpstr>Презентация PowerPoint</vt:lpstr>
      <vt:lpstr>Формы отчетности</vt:lpstr>
      <vt:lpstr>Презентация PowerPoint</vt:lpstr>
      <vt:lpstr>Презентация PowerPoint</vt:lpstr>
      <vt:lpstr>Спасибо за внимание!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</dc:title>
  <dc:creator>Пользователь</dc:creator>
  <cp:lastModifiedBy>Пользователь</cp:lastModifiedBy>
  <cp:revision>94</cp:revision>
  <cp:lastPrinted>2022-09-13T06:50:35Z</cp:lastPrinted>
  <dcterms:created xsi:type="dcterms:W3CDTF">2022-08-09T06:55:54Z</dcterms:created>
  <dcterms:modified xsi:type="dcterms:W3CDTF">2022-09-20T10:24:05Z</dcterms:modified>
</cp:coreProperties>
</file>